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64" r:id="rId1"/>
  </p:sldMasterIdLst>
  <p:notesMasterIdLst>
    <p:notesMasterId r:id="rId17"/>
  </p:notesMasterIdLst>
  <p:sldIdLst>
    <p:sldId id="256" r:id="rId2"/>
    <p:sldId id="297" r:id="rId3"/>
    <p:sldId id="257" r:id="rId4"/>
    <p:sldId id="268" r:id="rId5"/>
    <p:sldId id="309" r:id="rId6"/>
    <p:sldId id="308" r:id="rId7"/>
    <p:sldId id="287" r:id="rId8"/>
    <p:sldId id="275" r:id="rId9"/>
    <p:sldId id="276" r:id="rId10"/>
    <p:sldId id="300" r:id="rId11"/>
    <p:sldId id="301" r:id="rId12"/>
    <p:sldId id="302" r:id="rId13"/>
    <p:sldId id="304" r:id="rId14"/>
    <p:sldId id="306" r:id="rId15"/>
    <p:sldId id="267" r:id="rId1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B85FFF3-4E2C-45B9-B0D9-5F4FD5D986FB}">
          <p14:sldIdLst>
            <p14:sldId id="256"/>
            <p14:sldId id="297"/>
            <p14:sldId id="257"/>
            <p14:sldId id="268"/>
            <p14:sldId id="309"/>
            <p14:sldId id="308"/>
            <p14:sldId id="287"/>
            <p14:sldId id="275"/>
            <p14:sldId id="276"/>
            <p14:sldId id="300"/>
            <p14:sldId id="301"/>
            <p14:sldId id="302"/>
            <p14:sldId id="304"/>
            <p14:sldId id="30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0259" autoAdjust="0"/>
  </p:normalViewPr>
  <p:slideViewPr>
    <p:cSldViewPr snapToGrid="0">
      <p:cViewPr varScale="1">
        <p:scale>
          <a:sx n="91" d="100"/>
          <a:sy n="91" d="100"/>
        </p:scale>
        <p:origin x="55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32B8C-AAA0-426A-8E85-2E81EC103B2F}"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E0D3E3D1-E6CB-43FF-A180-E54AB8CE66EC}">
      <dgm:prSet phldrT="[Text]" custT="1"/>
      <dgm:spPr/>
      <dgm:t>
        <a:bodyPr/>
        <a:lstStyle/>
        <a:p>
          <a:r>
            <a:rPr lang="en-US" sz="2400" dirty="0">
              <a:effectLst>
                <a:outerShdw blurRad="38100" dist="38100" dir="2700000" algn="tl">
                  <a:srgbClr val="000000">
                    <a:alpha val="43137"/>
                  </a:srgbClr>
                </a:outerShdw>
              </a:effectLst>
            </a:rPr>
            <a:t>Planning</a:t>
          </a:r>
        </a:p>
      </dgm:t>
    </dgm:pt>
    <dgm:pt modelId="{FEEC63BF-342B-444C-9E20-63B9F4FC1671}" type="parTrans" cxnId="{619E824F-6F38-4C88-BBEE-F681F8D4051D}">
      <dgm:prSet/>
      <dgm:spPr/>
      <dgm:t>
        <a:bodyPr/>
        <a:lstStyle/>
        <a:p>
          <a:endParaRPr lang="en-US" sz="1600"/>
        </a:p>
      </dgm:t>
    </dgm:pt>
    <dgm:pt modelId="{1D9A7205-F894-4D61-A425-39C3E4A753A7}" type="sibTrans" cxnId="{619E824F-6F38-4C88-BBEE-F681F8D4051D}">
      <dgm:prSet/>
      <dgm:spPr/>
      <dgm:t>
        <a:bodyPr/>
        <a:lstStyle/>
        <a:p>
          <a:endParaRPr lang="en-US" sz="1600"/>
        </a:p>
      </dgm:t>
    </dgm:pt>
    <dgm:pt modelId="{AC9B4DB7-C870-49B4-B44C-4FDAB3169DF6}">
      <dgm:prSet phldrT="[Text]" custT="1"/>
      <dgm:spPr/>
      <dgm:t>
        <a:bodyPr/>
        <a:lstStyle/>
        <a:p>
          <a:r>
            <a:rPr lang="en-US" sz="1800" dirty="0"/>
            <a:t>Formulation</a:t>
          </a:r>
        </a:p>
      </dgm:t>
    </dgm:pt>
    <dgm:pt modelId="{ED49376F-128C-47F9-A945-B5E7B99696F2}" type="parTrans" cxnId="{6E0A9BD9-589B-43BE-BF38-2DD37301FC80}">
      <dgm:prSet/>
      <dgm:spPr/>
      <dgm:t>
        <a:bodyPr/>
        <a:lstStyle/>
        <a:p>
          <a:endParaRPr lang="en-US" sz="1600"/>
        </a:p>
      </dgm:t>
    </dgm:pt>
    <dgm:pt modelId="{4F47BA84-3E7E-4256-A736-B404903C8EA7}" type="sibTrans" cxnId="{6E0A9BD9-589B-43BE-BF38-2DD37301FC80}">
      <dgm:prSet/>
      <dgm:spPr/>
      <dgm:t>
        <a:bodyPr/>
        <a:lstStyle/>
        <a:p>
          <a:endParaRPr lang="en-US" sz="1600"/>
        </a:p>
      </dgm:t>
    </dgm:pt>
    <dgm:pt modelId="{EFE7C918-5281-4280-8ED8-58692ED9D19A}">
      <dgm:prSet phldrT="[Text]" custT="1"/>
      <dgm:spPr/>
      <dgm:t>
        <a:bodyPr/>
        <a:lstStyle/>
        <a:p>
          <a:endParaRPr lang="en-US" sz="1800" dirty="0"/>
        </a:p>
        <a:p>
          <a:r>
            <a:rPr lang="en-US" sz="1800" dirty="0"/>
            <a:t>Implementation</a:t>
          </a:r>
        </a:p>
        <a:p>
          <a:endParaRPr lang="en-US" sz="1800" dirty="0"/>
        </a:p>
      </dgm:t>
    </dgm:pt>
    <dgm:pt modelId="{6F449159-B4A1-413A-8A1B-A29EB9772075}" type="parTrans" cxnId="{63508A75-4D1C-4A1E-811C-CBA02610EB1D}">
      <dgm:prSet/>
      <dgm:spPr/>
      <dgm:t>
        <a:bodyPr/>
        <a:lstStyle/>
        <a:p>
          <a:endParaRPr lang="en-US" sz="1600"/>
        </a:p>
      </dgm:t>
    </dgm:pt>
    <dgm:pt modelId="{ED2B5FCA-6F25-443B-BD70-5D7FC531843C}" type="sibTrans" cxnId="{63508A75-4D1C-4A1E-811C-CBA02610EB1D}">
      <dgm:prSet/>
      <dgm:spPr/>
      <dgm:t>
        <a:bodyPr/>
        <a:lstStyle/>
        <a:p>
          <a:endParaRPr lang="en-US" sz="1600"/>
        </a:p>
      </dgm:t>
    </dgm:pt>
    <dgm:pt modelId="{9BB0C705-2043-43F1-9CB1-6C353A1D4FB4}">
      <dgm:prSet phldrT="[Text]" custT="1"/>
      <dgm:spPr>
        <a:solidFill>
          <a:schemeClr val="accent6">
            <a:lumMod val="75000"/>
          </a:schemeClr>
        </a:solidFill>
      </dgm:spPr>
      <dgm:t>
        <a:bodyPr/>
        <a:lstStyle/>
        <a:p>
          <a:r>
            <a:rPr lang="en-US" sz="1800" dirty="0"/>
            <a:t>Monitoring</a:t>
          </a:r>
        </a:p>
      </dgm:t>
    </dgm:pt>
    <dgm:pt modelId="{0519169D-8F7E-4EC8-B564-A1AAB8627463}" type="parTrans" cxnId="{C291133D-9E27-4C83-BA87-AA51DDA9E62B}">
      <dgm:prSet/>
      <dgm:spPr/>
      <dgm:t>
        <a:bodyPr/>
        <a:lstStyle/>
        <a:p>
          <a:endParaRPr lang="en-US" sz="1600"/>
        </a:p>
      </dgm:t>
    </dgm:pt>
    <dgm:pt modelId="{97C8ABC0-A0B5-4EC4-A64F-368EDCDF213B}" type="sibTrans" cxnId="{C291133D-9E27-4C83-BA87-AA51DDA9E62B}">
      <dgm:prSet/>
      <dgm:spPr/>
      <dgm:t>
        <a:bodyPr/>
        <a:lstStyle/>
        <a:p>
          <a:endParaRPr lang="en-US" sz="1600"/>
        </a:p>
      </dgm:t>
    </dgm:pt>
    <dgm:pt modelId="{A353F5F5-7A16-4DA4-9784-2FA0E58A9E4A}">
      <dgm:prSet phldrT="[Text]" custT="1"/>
      <dgm:spPr/>
      <dgm:t>
        <a:bodyPr/>
        <a:lstStyle/>
        <a:p>
          <a:r>
            <a:rPr lang="en-US" sz="1800" dirty="0"/>
            <a:t>Evaluation</a:t>
          </a:r>
        </a:p>
      </dgm:t>
    </dgm:pt>
    <dgm:pt modelId="{75B4CBB1-3FEA-413A-B41C-8AC4696AAC26}" type="parTrans" cxnId="{32347D76-CF1D-405C-834F-09E81A4CBB00}">
      <dgm:prSet/>
      <dgm:spPr/>
      <dgm:t>
        <a:bodyPr/>
        <a:lstStyle/>
        <a:p>
          <a:endParaRPr lang="en-US" sz="1600"/>
        </a:p>
      </dgm:t>
    </dgm:pt>
    <dgm:pt modelId="{FD6EF5F8-D2F3-4C5D-A198-625AFA6E9EB8}" type="sibTrans" cxnId="{32347D76-CF1D-405C-834F-09E81A4CBB00}">
      <dgm:prSet/>
      <dgm:spPr/>
      <dgm:t>
        <a:bodyPr/>
        <a:lstStyle/>
        <a:p>
          <a:endParaRPr lang="en-US" sz="1600"/>
        </a:p>
      </dgm:t>
    </dgm:pt>
    <dgm:pt modelId="{7EEB7FC0-F9E3-4C81-A1FD-DFD3121F6F43}" type="pres">
      <dgm:prSet presAssocID="{85532B8C-AAA0-426A-8E85-2E81EC103B2F}" presName="cycle" presStyleCnt="0">
        <dgm:presLayoutVars>
          <dgm:dir/>
          <dgm:resizeHandles val="exact"/>
        </dgm:presLayoutVars>
      </dgm:prSet>
      <dgm:spPr/>
    </dgm:pt>
    <dgm:pt modelId="{BC1AEB6B-211A-4E8B-9671-A1398DDC6321}" type="pres">
      <dgm:prSet presAssocID="{E0D3E3D1-E6CB-43FF-A180-E54AB8CE66EC}" presName="node" presStyleLbl="node1" presStyleIdx="0" presStyleCnt="5" custScaleX="118723">
        <dgm:presLayoutVars>
          <dgm:bulletEnabled val="1"/>
        </dgm:presLayoutVars>
      </dgm:prSet>
      <dgm:spPr/>
    </dgm:pt>
    <dgm:pt modelId="{8F39FC4C-3E85-4C93-A0FA-9779123A5B53}" type="pres">
      <dgm:prSet presAssocID="{E0D3E3D1-E6CB-43FF-A180-E54AB8CE66EC}" presName="spNode" presStyleCnt="0"/>
      <dgm:spPr/>
    </dgm:pt>
    <dgm:pt modelId="{33BA199C-1A44-4875-811A-2232D7B6B400}" type="pres">
      <dgm:prSet presAssocID="{1D9A7205-F894-4D61-A425-39C3E4A753A7}" presName="sibTrans" presStyleLbl="sibTrans1D1" presStyleIdx="0" presStyleCnt="5"/>
      <dgm:spPr/>
    </dgm:pt>
    <dgm:pt modelId="{48B7664C-95F5-439B-9812-265040B50943}" type="pres">
      <dgm:prSet presAssocID="{AC9B4DB7-C870-49B4-B44C-4FDAB3169DF6}" presName="node" presStyleLbl="node1" presStyleIdx="1" presStyleCnt="5" custScaleX="121944">
        <dgm:presLayoutVars>
          <dgm:bulletEnabled val="1"/>
        </dgm:presLayoutVars>
      </dgm:prSet>
      <dgm:spPr/>
    </dgm:pt>
    <dgm:pt modelId="{25093541-7EF6-4E6A-9221-A6AB82C3ED7C}" type="pres">
      <dgm:prSet presAssocID="{AC9B4DB7-C870-49B4-B44C-4FDAB3169DF6}" presName="spNode" presStyleCnt="0"/>
      <dgm:spPr/>
    </dgm:pt>
    <dgm:pt modelId="{2AC5CC00-CCDD-492F-A26C-281641B94084}" type="pres">
      <dgm:prSet presAssocID="{4F47BA84-3E7E-4256-A736-B404903C8EA7}" presName="sibTrans" presStyleLbl="sibTrans1D1" presStyleIdx="1" presStyleCnt="5"/>
      <dgm:spPr/>
    </dgm:pt>
    <dgm:pt modelId="{17E3E3AD-49D9-4029-ACD4-DB1B3526F655}" type="pres">
      <dgm:prSet presAssocID="{EFE7C918-5281-4280-8ED8-58692ED9D19A}" presName="node" presStyleLbl="node1" presStyleIdx="2" presStyleCnt="5" custScaleX="142155">
        <dgm:presLayoutVars>
          <dgm:bulletEnabled val="1"/>
        </dgm:presLayoutVars>
      </dgm:prSet>
      <dgm:spPr/>
    </dgm:pt>
    <dgm:pt modelId="{FA33D5DB-B3DF-40AA-A311-B2ACEA89CA57}" type="pres">
      <dgm:prSet presAssocID="{EFE7C918-5281-4280-8ED8-58692ED9D19A}" presName="spNode" presStyleCnt="0"/>
      <dgm:spPr/>
    </dgm:pt>
    <dgm:pt modelId="{7AAE31F2-B197-447E-AD0F-365EF9231911}" type="pres">
      <dgm:prSet presAssocID="{ED2B5FCA-6F25-443B-BD70-5D7FC531843C}" presName="sibTrans" presStyleLbl="sibTrans1D1" presStyleIdx="2" presStyleCnt="5"/>
      <dgm:spPr/>
    </dgm:pt>
    <dgm:pt modelId="{0E1D2FDE-539C-42AC-B86E-A26C446B4E37}" type="pres">
      <dgm:prSet presAssocID="{9BB0C705-2043-43F1-9CB1-6C353A1D4FB4}" presName="node" presStyleLbl="node1" presStyleIdx="3" presStyleCnt="5" custScaleX="123465">
        <dgm:presLayoutVars>
          <dgm:bulletEnabled val="1"/>
        </dgm:presLayoutVars>
      </dgm:prSet>
      <dgm:spPr/>
    </dgm:pt>
    <dgm:pt modelId="{F599B435-8CAB-4E04-9FFF-FA36D4247A23}" type="pres">
      <dgm:prSet presAssocID="{9BB0C705-2043-43F1-9CB1-6C353A1D4FB4}" presName="spNode" presStyleCnt="0"/>
      <dgm:spPr/>
    </dgm:pt>
    <dgm:pt modelId="{1882235F-EBDB-4636-95C2-D1CE5355EF0B}" type="pres">
      <dgm:prSet presAssocID="{97C8ABC0-A0B5-4EC4-A64F-368EDCDF213B}" presName="sibTrans" presStyleLbl="sibTrans1D1" presStyleIdx="3" presStyleCnt="5"/>
      <dgm:spPr/>
    </dgm:pt>
    <dgm:pt modelId="{32F479EA-AFC9-4189-AB32-2F5769D65F73}" type="pres">
      <dgm:prSet presAssocID="{A353F5F5-7A16-4DA4-9784-2FA0E58A9E4A}" presName="node" presStyleLbl="node1" presStyleIdx="4" presStyleCnt="5" custScaleX="120475">
        <dgm:presLayoutVars>
          <dgm:bulletEnabled val="1"/>
        </dgm:presLayoutVars>
      </dgm:prSet>
      <dgm:spPr/>
    </dgm:pt>
    <dgm:pt modelId="{9442D34C-784F-467E-ACD7-7185059D47F3}" type="pres">
      <dgm:prSet presAssocID="{A353F5F5-7A16-4DA4-9784-2FA0E58A9E4A}" presName="spNode" presStyleCnt="0"/>
      <dgm:spPr/>
    </dgm:pt>
    <dgm:pt modelId="{DF0C8EDA-F2AE-4F66-9ADB-93625FD607CB}" type="pres">
      <dgm:prSet presAssocID="{FD6EF5F8-D2F3-4C5D-A198-625AFA6E9EB8}" presName="sibTrans" presStyleLbl="sibTrans1D1" presStyleIdx="4" presStyleCnt="5"/>
      <dgm:spPr/>
    </dgm:pt>
  </dgm:ptLst>
  <dgm:cxnLst>
    <dgm:cxn modelId="{C39CB802-FC32-4047-9FC4-74FBE0F71B89}" type="presOf" srcId="{1D9A7205-F894-4D61-A425-39C3E4A753A7}" destId="{33BA199C-1A44-4875-811A-2232D7B6B400}" srcOrd="0" destOrd="0" presId="urn:microsoft.com/office/officeart/2005/8/layout/cycle5"/>
    <dgm:cxn modelId="{14A31B12-AB72-456A-A4B9-44EBCC3EDC23}" type="presOf" srcId="{AC9B4DB7-C870-49B4-B44C-4FDAB3169DF6}" destId="{48B7664C-95F5-439B-9812-265040B50943}" srcOrd="0" destOrd="0" presId="urn:microsoft.com/office/officeart/2005/8/layout/cycle5"/>
    <dgm:cxn modelId="{C291133D-9E27-4C83-BA87-AA51DDA9E62B}" srcId="{85532B8C-AAA0-426A-8E85-2E81EC103B2F}" destId="{9BB0C705-2043-43F1-9CB1-6C353A1D4FB4}" srcOrd="3" destOrd="0" parTransId="{0519169D-8F7E-4EC8-B564-A1AAB8627463}" sibTransId="{97C8ABC0-A0B5-4EC4-A64F-368EDCDF213B}"/>
    <dgm:cxn modelId="{56FBD13E-31E3-49D7-BF17-5AD369A240EE}" type="presOf" srcId="{A353F5F5-7A16-4DA4-9784-2FA0E58A9E4A}" destId="{32F479EA-AFC9-4189-AB32-2F5769D65F73}" srcOrd="0" destOrd="0" presId="urn:microsoft.com/office/officeart/2005/8/layout/cycle5"/>
    <dgm:cxn modelId="{FE52A85C-2535-4859-8DD0-03A2B247C8B7}" type="presOf" srcId="{EFE7C918-5281-4280-8ED8-58692ED9D19A}" destId="{17E3E3AD-49D9-4029-ACD4-DB1B3526F655}" srcOrd="0" destOrd="0" presId="urn:microsoft.com/office/officeart/2005/8/layout/cycle5"/>
    <dgm:cxn modelId="{3A3F544B-7B04-48DB-BD01-957FAD08BBE6}" type="presOf" srcId="{FD6EF5F8-D2F3-4C5D-A198-625AFA6E9EB8}" destId="{DF0C8EDA-F2AE-4F66-9ADB-93625FD607CB}" srcOrd="0" destOrd="0" presId="urn:microsoft.com/office/officeart/2005/8/layout/cycle5"/>
    <dgm:cxn modelId="{619E824F-6F38-4C88-BBEE-F681F8D4051D}" srcId="{85532B8C-AAA0-426A-8E85-2E81EC103B2F}" destId="{E0D3E3D1-E6CB-43FF-A180-E54AB8CE66EC}" srcOrd="0" destOrd="0" parTransId="{FEEC63BF-342B-444C-9E20-63B9F4FC1671}" sibTransId="{1D9A7205-F894-4D61-A425-39C3E4A753A7}"/>
    <dgm:cxn modelId="{63508A75-4D1C-4A1E-811C-CBA02610EB1D}" srcId="{85532B8C-AAA0-426A-8E85-2E81EC103B2F}" destId="{EFE7C918-5281-4280-8ED8-58692ED9D19A}" srcOrd="2" destOrd="0" parTransId="{6F449159-B4A1-413A-8A1B-A29EB9772075}" sibTransId="{ED2B5FCA-6F25-443B-BD70-5D7FC531843C}"/>
    <dgm:cxn modelId="{32347D76-CF1D-405C-834F-09E81A4CBB00}" srcId="{85532B8C-AAA0-426A-8E85-2E81EC103B2F}" destId="{A353F5F5-7A16-4DA4-9784-2FA0E58A9E4A}" srcOrd="4" destOrd="0" parTransId="{75B4CBB1-3FEA-413A-B41C-8AC4696AAC26}" sibTransId="{FD6EF5F8-D2F3-4C5D-A198-625AFA6E9EB8}"/>
    <dgm:cxn modelId="{B19DB178-3936-4F02-B864-3761143CD3F7}" type="presOf" srcId="{E0D3E3D1-E6CB-43FF-A180-E54AB8CE66EC}" destId="{BC1AEB6B-211A-4E8B-9671-A1398DDC6321}" srcOrd="0" destOrd="0" presId="urn:microsoft.com/office/officeart/2005/8/layout/cycle5"/>
    <dgm:cxn modelId="{BA06D982-166A-44B1-AD2D-E27A7DF8CD2A}" type="presOf" srcId="{ED2B5FCA-6F25-443B-BD70-5D7FC531843C}" destId="{7AAE31F2-B197-447E-AD0F-365EF9231911}" srcOrd="0" destOrd="0" presId="urn:microsoft.com/office/officeart/2005/8/layout/cycle5"/>
    <dgm:cxn modelId="{40F2F393-ED7B-4334-A664-9C4663B63330}" type="presOf" srcId="{97C8ABC0-A0B5-4EC4-A64F-368EDCDF213B}" destId="{1882235F-EBDB-4636-95C2-D1CE5355EF0B}" srcOrd="0" destOrd="0" presId="urn:microsoft.com/office/officeart/2005/8/layout/cycle5"/>
    <dgm:cxn modelId="{DFAF7E9A-B837-499C-A1BF-4DE1D3828FA0}" type="presOf" srcId="{4F47BA84-3E7E-4256-A736-B404903C8EA7}" destId="{2AC5CC00-CCDD-492F-A26C-281641B94084}" srcOrd="0" destOrd="0" presId="urn:microsoft.com/office/officeart/2005/8/layout/cycle5"/>
    <dgm:cxn modelId="{E0530DB8-827F-4FDF-9325-C4113833ADA0}" type="presOf" srcId="{9BB0C705-2043-43F1-9CB1-6C353A1D4FB4}" destId="{0E1D2FDE-539C-42AC-B86E-A26C446B4E37}" srcOrd="0" destOrd="0" presId="urn:microsoft.com/office/officeart/2005/8/layout/cycle5"/>
    <dgm:cxn modelId="{8C49A5BF-A447-467A-8F9B-BDBAD099B4C3}" type="presOf" srcId="{85532B8C-AAA0-426A-8E85-2E81EC103B2F}" destId="{7EEB7FC0-F9E3-4C81-A1FD-DFD3121F6F43}" srcOrd="0" destOrd="0" presId="urn:microsoft.com/office/officeart/2005/8/layout/cycle5"/>
    <dgm:cxn modelId="{6E0A9BD9-589B-43BE-BF38-2DD37301FC80}" srcId="{85532B8C-AAA0-426A-8E85-2E81EC103B2F}" destId="{AC9B4DB7-C870-49B4-B44C-4FDAB3169DF6}" srcOrd="1" destOrd="0" parTransId="{ED49376F-128C-47F9-A945-B5E7B99696F2}" sibTransId="{4F47BA84-3E7E-4256-A736-B404903C8EA7}"/>
    <dgm:cxn modelId="{3EE28BD0-596E-4B60-BA1E-062F9FD051DA}" type="presParOf" srcId="{7EEB7FC0-F9E3-4C81-A1FD-DFD3121F6F43}" destId="{BC1AEB6B-211A-4E8B-9671-A1398DDC6321}" srcOrd="0" destOrd="0" presId="urn:microsoft.com/office/officeart/2005/8/layout/cycle5"/>
    <dgm:cxn modelId="{838D099C-0D67-44E8-8508-3F7DA25CA58D}" type="presParOf" srcId="{7EEB7FC0-F9E3-4C81-A1FD-DFD3121F6F43}" destId="{8F39FC4C-3E85-4C93-A0FA-9779123A5B53}" srcOrd="1" destOrd="0" presId="urn:microsoft.com/office/officeart/2005/8/layout/cycle5"/>
    <dgm:cxn modelId="{5FE6B610-9072-4D5D-B3C6-59DA52542590}" type="presParOf" srcId="{7EEB7FC0-F9E3-4C81-A1FD-DFD3121F6F43}" destId="{33BA199C-1A44-4875-811A-2232D7B6B400}" srcOrd="2" destOrd="0" presId="urn:microsoft.com/office/officeart/2005/8/layout/cycle5"/>
    <dgm:cxn modelId="{276C38EA-FBF6-4BB8-A0DE-900C7C395364}" type="presParOf" srcId="{7EEB7FC0-F9E3-4C81-A1FD-DFD3121F6F43}" destId="{48B7664C-95F5-439B-9812-265040B50943}" srcOrd="3" destOrd="0" presId="urn:microsoft.com/office/officeart/2005/8/layout/cycle5"/>
    <dgm:cxn modelId="{D85E75CD-3F23-4169-A335-33B238592193}" type="presParOf" srcId="{7EEB7FC0-F9E3-4C81-A1FD-DFD3121F6F43}" destId="{25093541-7EF6-4E6A-9221-A6AB82C3ED7C}" srcOrd="4" destOrd="0" presId="urn:microsoft.com/office/officeart/2005/8/layout/cycle5"/>
    <dgm:cxn modelId="{B8247BCF-132D-4F0A-B051-D4A16E37EDFC}" type="presParOf" srcId="{7EEB7FC0-F9E3-4C81-A1FD-DFD3121F6F43}" destId="{2AC5CC00-CCDD-492F-A26C-281641B94084}" srcOrd="5" destOrd="0" presId="urn:microsoft.com/office/officeart/2005/8/layout/cycle5"/>
    <dgm:cxn modelId="{473E1886-5DE1-4C02-852D-D861585811DA}" type="presParOf" srcId="{7EEB7FC0-F9E3-4C81-A1FD-DFD3121F6F43}" destId="{17E3E3AD-49D9-4029-ACD4-DB1B3526F655}" srcOrd="6" destOrd="0" presId="urn:microsoft.com/office/officeart/2005/8/layout/cycle5"/>
    <dgm:cxn modelId="{D49897F7-4545-480C-8EBD-E0A5CAAD4A34}" type="presParOf" srcId="{7EEB7FC0-F9E3-4C81-A1FD-DFD3121F6F43}" destId="{FA33D5DB-B3DF-40AA-A311-B2ACEA89CA57}" srcOrd="7" destOrd="0" presId="urn:microsoft.com/office/officeart/2005/8/layout/cycle5"/>
    <dgm:cxn modelId="{9642C65E-D547-4520-BBBA-47E990D02314}" type="presParOf" srcId="{7EEB7FC0-F9E3-4C81-A1FD-DFD3121F6F43}" destId="{7AAE31F2-B197-447E-AD0F-365EF9231911}" srcOrd="8" destOrd="0" presId="urn:microsoft.com/office/officeart/2005/8/layout/cycle5"/>
    <dgm:cxn modelId="{7D1774A4-9755-426E-9215-3904638D8DA0}" type="presParOf" srcId="{7EEB7FC0-F9E3-4C81-A1FD-DFD3121F6F43}" destId="{0E1D2FDE-539C-42AC-B86E-A26C446B4E37}" srcOrd="9" destOrd="0" presId="urn:microsoft.com/office/officeart/2005/8/layout/cycle5"/>
    <dgm:cxn modelId="{F8FA53CF-EC7B-4078-AB68-E1F813FE8F4B}" type="presParOf" srcId="{7EEB7FC0-F9E3-4C81-A1FD-DFD3121F6F43}" destId="{F599B435-8CAB-4E04-9FFF-FA36D4247A23}" srcOrd="10" destOrd="0" presId="urn:microsoft.com/office/officeart/2005/8/layout/cycle5"/>
    <dgm:cxn modelId="{37DD9A58-FF31-4692-B769-0A6CF8A7F84C}" type="presParOf" srcId="{7EEB7FC0-F9E3-4C81-A1FD-DFD3121F6F43}" destId="{1882235F-EBDB-4636-95C2-D1CE5355EF0B}" srcOrd="11" destOrd="0" presId="urn:microsoft.com/office/officeart/2005/8/layout/cycle5"/>
    <dgm:cxn modelId="{FE03621F-0F7F-4D69-AC19-584AA1568E53}" type="presParOf" srcId="{7EEB7FC0-F9E3-4C81-A1FD-DFD3121F6F43}" destId="{32F479EA-AFC9-4189-AB32-2F5769D65F73}" srcOrd="12" destOrd="0" presId="urn:microsoft.com/office/officeart/2005/8/layout/cycle5"/>
    <dgm:cxn modelId="{2FACFC0E-B53D-4990-BD6A-4D392E624EB5}" type="presParOf" srcId="{7EEB7FC0-F9E3-4C81-A1FD-DFD3121F6F43}" destId="{9442D34C-784F-467E-ACD7-7185059D47F3}" srcOrd="13" destOrd="0" presId="urn:microsoft.com/office/officeart/2005/8/layout/cycle5"/>
    <dgm:cxn modelId="{10FDD0A1-C2D3-4ACC-9C6C-255B721A32E3}" type="presParOf" srcId="{7EEB7FC0-F9E3-4C81-A1FD-DFD3121F6F43}" destId="{DF0C8EDA-F2AE-4F66-9ADB-93625FD607CB}"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C1F57B-3BCC-4B9E-9DE9-0676E5535E1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049B20E-F047-4066-ADE0-3A5E067D8E1A}">
      <dgm:prSet phldrT="[Text]" custT="1"/>
      <dgm:spPr/>
      <dgm:t>
        <a:bodyPr/>
        <a:lstStyle/>
        <a:p>
          <a:r>
            <a:rPr lang="en-US" sz="2000" dirty="0">
              <a:latin typeface="Arial" panose="020B0604020202020204" pitchFamily="34" charset="0"/>
              <a:cs typeface="Arial" panose="020B0604020202020204" pitchFamily="34" charset="0"/>
            </a:rPr>
            <a:t>Proposed Mid-Year Budget</a:t>
          </a:r>
        </a:p>
        <a:p>
          <a:r>
            <a:rPr lang="en-US" sz="2000" b="1" dirty="0">
              <a:latin typeface="Arial" panose="020B0604020202020204" pitchFamily="34" charset="0"/>
              <a:cs typeface="Arial" panose="020B0604020202020204" pitchFamily="34" charset="0"/>
            </a:rPr>
            <a:t>$34,956,058</a:t>
          </a:r>
        </a:p>
      </dgm:t>
    </dgm:pt>
    <dgm:pt modelId="{A15EC3E5-080A-4145-BA00-E3725537EDD8}" type="parTrans" cxnId="{52CF7D12-31E1-4020-A248-54C9A6AF1CF1}">
      <dgm:prSet/>
      <dgm:spPr/>
      <dgm:t>
        <a:bodyPr/>
        <a:lstStyle/>
        <a:p>
          <a:endParaRPr lang="en-US" sz="2000">
            <a:latin typeface="Arial" panose="020B0604020202020204" pitchFamily="34" charset="0"/>
            <a:cs typeface="Arial" panose="020B0604020202020204" pitchFamily="34" charset="0"/>
          </a:endParaRPr>
        </a:p>
      </dgm:t>
    </dgm:pt>
    <dgm:pt modelId="{CDA53E40-FCB4-4CFA-984A-D0E42202BD35}" type="sibTrans" cxnId="{52CF7D12-31E1-4020-A248-54C9A6AF1CF1}">
      <dgm:prSet/>
      <dgm:spPr/>
      <dgm:t>
        <a:bodyPr/>
        <a:lstStyle/>
        <a:p>
          <a:endParaRPr lang="en-US" sz="2000">
            <a:latin typeface="Arial" panose="020B0604020202020204" pitchFamily="34" charset="0"/>
            <a:cs typeface="Arial" panose="020B0604020202020204" pitchFamily="34" charset="0"/>
          </a:endParaRPr>
        </a:p>
      </dgm:t>
    </dgm:pt>
    <dgm:pt modelId="{D77776CC-0BE9-48D9-9BC3-6B0F5859FD95}">
      <dgm:prSet phldrT="[Text]" custT="1"/>
      <dgm:spPr/>
      <dgm:t>
        <a:bodyPr/>
        <a:lstStyle/>
        <a:p>
          <a:r>
            <a:rPr lang="en-US" sz="2000" dirty="0">
              <a:latin typeface="Arial" panose="020B0604020202020204" pitchFamily="34" charset="0"/>
              <a:cs typeface="Arial" panose="020B0604020202020204" pitchFamily="34" charset="0"/>
            </a:rPr>
            <a:t>Baseline Budget  (Ongoing Operating Budget)</a:t>
          </a:r>
        </a:p>
        <a:p>
          <a:r>
            <a:rPr lang="en-US" sz="2000" b="1" dirty="0">
              <a:latin typeface="Arial" panose="020B0604020202020204" pitchFamily="34" charset="0"/>
              <a:cs typeface="Arial" panose="020B0604020202020204" pitchFamily="34" charset="0"/>
            </a:rPr>
            <a:t>$25,971,579</a:t>
          </a:r>
        </a:p>
      </dgm:t>
    </dgm:pt>
    <dgm:pt modelId="{59FF441E-E3C1-4246-A840-AFFF6BB9B9B0}" type="parTrans" cxnId="{5CDE37E6-F3EA-4061-A817-8F28A6B6AD73}">
      <dgm:prSet/>
      <dgm:spPr/>
      <dgm:t>
        <a:bodyPr/>
        <a:lstStyle/>
        <a:p>
          <a:endParaRPr lang="en-US" sz="2000">
            <a:latin typeface="Arial" panose="020B0604020202020204" pitchFamily="34" charset="0"/>
            <a:cs typeface="Arial" panose="020B0604020202020204" pitchFamily="34" charset="0"/>
          </a:endParaRPr>
        </a:p>
      </dgm:t>
    </dgm:pt>
    <dgm:pt modelId="{659732E4-EAA8-4903-B7A0-6FAE8CC6D7FD}" type="sibTrans" cxnId="{5CDE37E6-F3EA-4061-A817-8F28A6B6AD73}">
      <dgm:prSet/>
      <dgm:spPr/>
      <dgm:t>
        <a:bodyPr/>
        <a:lstStyle/>
        <a:p>
          <a:endParaRPr lang="en-US" sz="2000">
            <a:latin typeface="Arial" panose="020B0604020202020204" pitchFamily="34" charset="0"/>
            <a:cs typeface="Arial" panose="020B0604020202020204" pitchFamily="34" charset="0"/>
          </a:endParaRPr>
        </a:p>
      </dgm:t>
    </dgm:pt>
    <dgm:pt modelId="{FFDEB862-9C01-4AC2-9CDA-23CE1F0E489D}">
      <dgm:prSet phldrT="[Text]" custT="1"/>
      <dgm:spPr/>
      <dgm:t>
        <a:bodyPr/>
        <a:lstStyle/>
        <a:p>
          <a:r>
            <a:rPr lang="en-US" sz="2000" dirty="0">
              <a:latin typeface="Arial" panose="020B0604020202020204" pitchFamily="34" charset="0"/>
              <a:cs typeface="Arial" panose="020B0604020202020204" pitchFamily="34" charset="0"/>
            </a:rPr>
            <a:t>One-time Operating Budget Items </a:t>
          </a:r>
        </a:p>
        <a:p>
          <a:r>
            <a:rPr lang="en-US" sz="2000" b="1" dirty="0">
              <a:latin typeface="Arial" panose="020B0604020202020204" pitchFamily="34" charset="0"/>
              <a:cs typeface="Arial" panose="020B0604020202020204" pitchFamily="34" charset="0"/>
            </a:rPr>
            <a:t>$2,407,937</a:t>
          </a:r>
        </a:p>
      </dgm:t>
    </dgm:pt>
    <dgm:pt modelId="{ADE54ABE-944A-4A58-B5BA-756CE1367142}" type="parTrans" cxnId="{007DAE61-9FC4-479E-BBB8-A9A71E3EE311}">
      <dgm:prSet/>
      <dgm:spPr/>
      <dgm:t>
        <a:bodyPr/>
        <a:lstStyle/>
        <a:p>
          <a:endParaRPr lang="en-US" sz="2000">
            <a:latin typeface="Arial" panose="020B0604020202020204" pitchFamily="34" charset="0"/>
            <a:cs typeface="Arial" panose="020B0604020202020204" pitchFamily="34" charset="0"/>
          </a:endParaRPr>
        </a:p>
      </dgm:t>
    </dgm:pt>
    <dgm:pt modelId="{5DAACB13-D8F0-49E6-BBEE-51ED99C9BD65}" type="sibTrans" cxnId="{007DAE61-9FC4-479E-BBB8-A9A71E3EE311}">
      <dgm:prSet/>
      <dgm:spPr/>
      <dgm:t>
        <a:bodyPr/>
        <a:lstStyle/>
        <a:p>
          <a:endParaRPr lang="en-US" sz="2000">
            <a:latin typeface="Arial" panose="020B0604020202020204" pitchFamily="34" charset="0"/>
            <a:cs typeface="Arial" panose="020B0604020202020204" pitchFamily="34" charset="0"/>
          </a:endParaRPr>
        </a:p>
      </dgm:t>
    </dgm:pt>
    <dgm:pt modelId="{E57A7D45-57B7-47CC-9C00-099C3B619019}">
      <dgm:prSet phldrT="[Text]" custT="1"/>
      <dgm:spPr/>
      <dgm:t>
        <a:bodyPr/>
        <a:lstStyle/>
        <a:p>
          <a:r>
            <a:rPr lang="en-US" sz="2000" dirty="0">
              <a:latin typeface="Arial" panose="020B0604020202020204" pitchFamily="34" charset="0"/>
              <a:cs typeface="Arial" panose="020B0604020202020204" pitchFamily="34" charset="0"/>
            </a:rPr>
            <a:t>Capital Improvement Projects</a:t>
          </a:r>
        </a:p>
        <a:p>
          <a:r>
            <a:rPr lang="en-US" sz="2000" b="1" dirty="0">
              <a:latin typeface="Arial" panose="020B0604020202020204" pitchFamily="34" charset="0"/>
              <a:cs typeface="Arial" panose="020B0604020202020204" pitchFamily="34" charset="0"/>
            </a:rPr>
            <a:t>$6,576,542</a:t>
          </a:r>
        </a:p>
      </dgm:t>
    </dgm:pt>
    <dgm:pt modelId="{A5D47C99-B94C-4241-B2A8-50B96990A6C3}" type="parTrans" cxnId="{686F677C-8158-417D-BAA2-DC87C4757D15}">
      <dgm:prSet/>
      <dgm:spPr/>
      <dgm:t>
        <a:bodyPr/>
        <a:lstStyle/>
        <a:p>
          <a:endParaRPr lang="en-US" sz="2000">
            <a:latin typeface="Arial" panose="020B0604020202020204" pitchFamily="34" charset="0"/>
            <a:cs typeface="Arial" panose="020B0604020202020204" pitchFamily="34" charset="0"/>
          </a:endParaRPr>
        </a:p>
      </dgm:t>
    </dgm:pt>
    <dgm:pt modelId="{86F82BE9-7F37-4D87-90B3-530F17416750}" type="sibTrans" cxnId="{686F677C-8158-417D-BAA2-DC87C4757D15}">
      <dgm:prSet/>
      <dgm:spPr/>
      <dgm:t>
        <a:bodyPr/>
        <a:lstStyle/>
        <a:p>
          <a:endParaRPr lang="en-US" sz="2000">
            <a:latin typeface="Arial" panose="020B0604020202020204" pitchFamily="34" charset="0"/>
            <a:cs typeface="Arial" panose="020B0604020202020204" pitchFamily="34" charset="0"/>
          </a:endParaRPr>
        </a:p>
      </dgm:t>
    </dgm:pt>
    <dgm:pt modelId="{0EE8231E-B1A3-407C-8937-17AD4CF2F785}" type="pres">
      <dgm:prSet presAssocID="{53C1F57B-3BCC-4B9E-9DE9-0676E5535E15}" presName="hierChild1" presStyleCnt="0">
        <dgm:presLayoutVars>
          <dgm:orgChart val="1"/>
          <dgm:chPref val="1"/>
          <dgm:dir/>
          <dgm:animOne val="branch"/>
          <dgm:animLvl val="lvl"/>
          <dgm:resizeHandles/>
        </dgm:presLayoutVars>
      </dgm:prSet>
      <dgm:spPr/>
    </dgm:pt>
    <dgm:pt modelId="{0C8FC3DC-18EE-4DD9-BC00-3760968D96C4}" type="pres">
      <dgm:prSet presAssocID="{9049B20E-F047-4066-ADE0-3A5E067D8E1A}" presName="hierRoot1" presStyleCnt="0">
        <dgm:presLayoutVars>
          <dgm:hierBranch val="init"/>
        </dgm:presLayoutVars>
      </dgm:prSet>
      <dgm:spPr/>
    </dgm:pt>
    <dgm:pt modelId="{08E80600-7E81-4ED4-8CDF-309EA38002C1}" type="pres">
      <dgm:prSet presAssocID="{9049B20E-F047-4066-ADE0-3A5E067D8E1A}" presName="rootComposite1" presStyleCnt="0"/>
      <dgm:spPr/>
    </dgm:pt>
    <dgm:pt modelId="{E8645321-44CC-40A2-A7B9-CE8F7CC2B6F3}" type="pres">
      <dgm:prSet presAssocID="{9049B20E-F047-4066-ADE0-3A5E067D8E1A}" presName="rootText1" presStyleLbl="node0" presStyleIdx="0" presStyleCnt="1" custLinFactNeighborY="-1399">
        <dgm:presLayoutVars>
          <dgm:chPref val="3"/>
        </dgm:presLayoutVars>
      </dgm:prSet>
      <dgm:spPr/>
    </dgm:pt>
    <dgm:pt modelId="{FCE34628-6107-42D8-8CD0-FCC04C95E34F}" type="pres">
      <dgm:prSet presAssocID="{9049B20E-F047-4066-ADE0-3A5E067D8E1A}" presName="rootConnector1" presStyleLbl="node1" presStyleIdx="0" presStyleCnt="0"/>
      <dgm:spPr/>
    </dgm:pt>
    <dgm:pt modelId="{D09707E0-C622-43C4-A372-D717BFAC2FEB}" type="pres">
      <dgm:prSet presAssocID="{9049B20E-F047-4066-ADE0-3A5E067D8E1A}" presName="hierChild2" presStyleCnt="0"/>
      <dgm:spPr/>
    </dgm:pt>
    <dgm:pt modelId="{1B01461E-16B3-42AE-8836-1CE59392D085}" type="pres">
      <dgm:prSet presAssocID="{59FF441E-E3C1-4246-A840-AFFF6BB9B9B0}" presName="Name37" presStyleLbl="parChTrans1D2" presStyleIdx="0" presStyleCnt="3"/>
      <dgm:spPr/>
    </dgm:pt>
    <dgm:pt modelId="{385346E7-C5A1-495C-8B5D-B438DFE22CC5}" type="pres">
      <dgm:prSet presAssocID="{D77776CC-0BE9-48D9-9BC3-6B0F5859FD95}" presName="hierRoot2" presStyleCnt="0">
        <dgm:presLayoutVars>
          <dgm:hierBranch val="init"/>
        </dgm:presLayoutVars>
      </dgm:prSet>
      <dgm:spPr/>
    </dgm:pt>
    <dgm:pt modelId="{64BC9D71-6C54-452F-BE48-5F4C9A262DC7}" type="pres">
      <dgm:prSet presAssocID="{D77776CC-0BE9-48D9-9BC3-6B0F5859FD95}" presName="rootComposite" presStyleCnt="0"/>
      <dgm:spPr/>
    </dgm:pt>
    <dgm:pt modelId="{DB20AFB4-7FF2-4B04-B245-D66C519C8BB8}" type="pres">
      <dgm:prSet presAssocID="{D77776CC-0BE9-48D9-9BC3-6B0F5859FD95}" presName="rootText" presStyleLbl="node2" presStyleIdx="0" presStyleCnt="3">
        <dgm:presLayoutVars>
          <dgm:chPref val="3"/>
        </dgm:presLayoutVars>
      </dgm:prSet>
      <dgm:spPr/>
    </dgm:pt>
    <dgm:pt modelId="{704BAC85-5C18-45BD-8777-C7EBF24D7AFB}" type="pres">
      <dgm:prSet presAssocID="{D77776CC-0BE9-48D9-9BC3-6B0F5859FD95}" presName="rootConnector" presStyleLbl="node2" presStyleIdx="0" presStyleCnt="3"/>
      <dgm:spPr/>
    </dgm:pt>
    <dgm:pt modelId="{C36D393D-F7C7-4982-9CE3-842B98FDDC59}" type="pres">
      <dgm:prSet presAssocID="{D77776CC-0BE9-48D9-9BC3-6B0F5859FD95}" presName="hierChild4" presStyleCnt="0"/>
      <dgm:spPr/>
    </dgm:pt>
    <dgm:pt modelId="{CB959C9C-106B-4BCF-8A98-2ED8A7AD42E0}" type="pres">
      <dgm:prSet presAssocID="{D77776CC-0BE9-48D9-9BC3-6B0F5859FD95}" presName="hierChild5" presStyleCnt="0"/>
      <dgm:spPr/>
    </dgm:pt>
    <dgm:pt modelId="{6591DCB4-9BE5-4F0B-8E77-0E4230E5E735}" type="pres">
      <dgm:prSet presAssocID="{ADE54ABE-944A-4A58-B5BA-756CE1367142}" presName="Name37" presStyleLbl="parChTrans1D2" presStyleIdx="1" presStyleCnt="3"/>
      <dgm:spPr/>
    </dgm:pt>
    <dgm:pt modelId="{5CEEF1B9-C4AE-49BC-BC84-21AD151C2EFA}" type="pres">
      <dgm:prSet presAssocID="{FFDEB862-9C01-4AC2-9CDA-23CE1F0E489D}" presName="hierRoot2" presStyleCnt="0">
        <dgm:presLayoutVars>
          <dgm:hierBranch val="init"/>
        </dgm:presLayoutVars>
      </dgm:prSet>
      <dgm:spPr/>
    </dgm:pt>
    <dgm:pt modelId="{58F82224-5849-4F1D-B13A-513458025F39}" type="pres">
      <dgm:prSet presAssocID="{FFDEB862-9C01-4AC2-9CDA-23CE1F0E489D}" presName="rootComposite" presStyleCnt="0"/>
      <dgm:spPr/>
    </dgm:pt>
    <dgm:pt modelId="{D64B7899-9F96-4DBF-98E9-4CC73B193D4E}" type="pres">
      <dgm:prSet presAssocID="{FFDEB862-9C01-4AC2-9CDA-23CE1F0E489D}" presName="rootText" presStyleLbl="node2" presStyleIdx="1" presStyleCnt="3">
        <dgm:presLayoutVars>
          <dgm:chPref val="3"/>
        </dgm:presLayoutVars>
      </dgm:prSet>
      <dgm:spPr/>
    </dgm:pt>
    <dgm:pt modelId="{61F870A4-0AAB-46BD-9F22-40417258A1DF}" type="pres">
      <dgm:prSet presAssocID="{FFDEB862-9C01-4AC2-9CDA-23CE1F0E489D}" presName="rootConnector" presStyleLbl="node2" presStyleIdx="1" presStyleCnt="3"/>
      <dgm:spPr/>
    </dgm:pt>
    <dgm:pt modelId="{DCE8E0A7-8DA2-44CB-AA30-69C5762FABC3}" type="pres">
      <dgm:prSet presAssocID="{FFDEB862-9C01-4AC2-9CDA-23CE1F0E489D}" presName="hierChild4" presStyleCnt="0"/>
      <dgm:spPr/>
    </dgm:pt>
    <dgm:pt modelId="{209B9EE1-FB94-4DAD-AA4F-5AE10D196B96}" type="pres">
      <dgm:prSet presAssocID="{FFDEB862-9C01-4AC2-9CDA-23CE1F0E489D}" presName="hierChild5" presStyleCnt="0"/>
      <dgm:spPr/>
    </dgm:pt>
    <dgm:pt modelId="{8709FC4E-A1DB-40C4-A29F-95AB0DF30049}" type="pres">
      <dgm:prSet presAssocID="{A5D47C99-B94C-4241-B2A8-50B96990A6C3}" presName="Name37" presStyleLbl="parChTrans1D2" presStyleIdx="2" presStyleCnt="3"/>
      <dgm:spPr/>
    </dgm:pt>
    <dgm:pt modelId="{A42477D2-4FB7-4704-AA29-B47D53ADD015}" type="pres">
      <dgm:prSet presAssocID="{E57A7D45-57B7-47CC-9C00-099C3B619019}" presName="hierRoot2" presStyleCnt="0">
        <dgm:presLayoutVars>
          <dgm:hierBranch val="init"/>
        </dgm:presLayoutVars>
      </dgm:prSet>
      <dgm:spPr/>
    </dgm:pt>
    <dgm:pt modelId="{515FCB2E-62A1-4ACC-9EFD-F430FFCE735C}" type="pres">
      <dgm:prSet presAssocID="{E57A7D45-57B7-47CC-9C00-099C3B619019}" presName="rootComposite" presStyleCnt="0"/>
      <dgm:spPr/>
    </dgm:pt>
    <dgm:pt modelId="{8F253141-351A-4547-A514-4195206AA677}" type="pres">
      <dgm:prSet presAssocID="{E57A7D45-57B7-47CC-9C00-099C3B619019}" presName="rootText" presStyleLbl="node2" presStyleIdx="2" presStyleCnt="3">
        <dgm:presLayoutVars>
          <dgm:chPref val="3"/>
        </dgm:presLayoutVars>
      </dgm:prSet>
      <dgm:spPr/>
    </dgm:pt>
    <dgm:pt modelId="{C76FE782-2E40-4C3A-88FB-847B9655C97B}" type="pres">
      <dgm:prSet presAssocID="{E57A7D45-57B7-47CC-9C00-099C3B619019}" presName="rootConnector" presStyleLbl="node2" presStyleIdx="2" presStyleCnt="3"/>
      <dgm:spPr/>
    </dgm:pt>
    <dgm:pt modelId="{21E000B6-7823-4F9B-941A-6D26E9F209B9}" type="pres">
      <dgm:prSet presAssocID="{E57A7D45-57B7-47CC-9C00-099C3B619019}" presName="hierChild4" presStyleCnt="0"/>
      <dgm:spPr/>
    </dgm:pt>
    <dgm:pt modelId="{EAF0C789-8995-4135-941D-3FE007210DD0}" type="pres">
      <dgm:prSet presAssocID="{E57A7D45-57B7-47CC-9C00-099C3B619019}" presName="hierChild5" presStyleCnt="0"/>
      <dgm:spPr/>
    </dgm:pt>
    <dgm:pt modelId="{2D835694-519A-4F9A-87EA-6D417449026C}" type="pres">
      <dgm:prSet presAssocID="{9049B20E-F047-4066-ADE0-3A5E067D8E1A}" presName="hierChild3" presStyleCnt="0"/>
      <dgm:spPr/>
    </dgm:pt>
  </dgm:ptLst>
  <dgm:cxnLst>
    <dgm:cxn modelId="{025A280E-2E33-4B20-833E-C976735B6839}" type="presOf" srcId="{FFDEB862-9C01-4AC2-9CDA-23CE1F0E489D}" destId="{61F870A4-0AAB-46BD-9F22-40417258A1DF}" srcOrd="1" destOrd="0" presId="urn:microsoft.com/office/officeart/2005/8/layout/orgChart1"/>
    <dgm:cxn modelId="{52CF7D12-31E1-4020-A248-54C9A6AF1CF1}" srcId="{53C1F57B-3BCC-4B9E-9DE9-0676E5535E15}" destId="{9049B20E-F047-4066-ADE0-3A5E067D8E1A}" srcOrd="0" destOrd="0" parTransId="{A15EC3E5-080A-4145-BA00-E3725537EDD8}" sibTransId="{CDA53E40-FCB4-4CFA-984A-D0E42202BD35}"/>
    <dgm:cxn modelId="{6B2D5F2A-58B9-40B1-9961-C3A6C987FB4D}" type="presOf" srcId="{9049B20E-F047-4066-ADE0-3A5E067D8E1A}" destId="{E8645321-44CC-40A2-A7B9-CE8F7CC2B6F3}" srcOrd="0" destOrd="0" presId="urn:microsoft.com/office/officeart/2005/8/layout/orgChart1"/>
    <dgm:cxn modelId="{9CDCAC60-BDE7-437A-8A6F-75A3A1BEC93B}" type="presOf" srcId="{ADE54ABE-944A-4A58-B5BA-756CE1367142}" destId="{6591DCB4-9BE5-4F0B-8E77-0E4230E5E735}" srcOrd="0" destOrd="0" presId="urn:microsoft.com/office/officeart/2005/8/layout/orgChart1"/>
    <dgm:cxn modelId="{007DAE61-9FC4-479E-BBB8-A9A71E3EE311}" srcId="{9049B20E-F047-4066-ADE0-3A5E067D8E1A}" destId="{FFDEB862-9C01-4AC2-9CDA-23CE1F0E489D}" srcOrd="1" destOrd="0" parTransId="{ADE54ABE-944A-4A58-B5BA-756CE1367142}" sibTransId="{5DAACB13-D8F0-49E6-BBEE-51ED99C9BD65}"/>
    <dgm:cxn modelId="{183BDB46-C760-4916-AE93-4E806973562A}" type="presOf" srcId="{D77776CC-0BE9-48D9-9BC3-6B0F5859FD95}" destId="{704BAC85-5C18-45BD-8777-C7EBF24D7AFB}" srcOrd="1" destOrd="0" presId="urn:microsoft.com/office/officeart/2005/8/layout/orgChart1"/>
    <dgm:cxn modelId="{11DC7F6E-B168-4408-9B02-DBDF68B9167E}" type="presOf" srcId="{E57A7D45-57B7-47CC-9C00-099C3B619019}" destId="{8F253141-351A-4547-A514-4195206AA677}" srcOrd="0" destOrd="0" presId="urn:microsoft.com/office/officeart/2005/8/layout/orgChart1"/>
    <dgm:cxn modelId="{0D7D7654-3A2C-4D8E-B00F-19C298A6D73F}" type="presOf" srcId="{9049B20E-F047-4066-ADE0-3A5E067D8E1A}" destId="{FCE34628-6107-42D8-8CD0-FCC04C95E34F}" srcOrd="1" destOrd="0" presId="urn:microsoft.com/office/officeart/2005/8/layout/orgChart1"/>
    <dgm:cxn modelId="{686F677C-8158-417D-BAA2-DC87C4757D15}" srcId="{9049B20E-F047-4066-ADE0-3A5E067D8E1A}" destId="{E57A7D45-57B7-47CC-9C00-099C3B619019}" srcOrd="2" destOrd="0" parTransId="{A5D47C99-B94C-4241-B2A8-50B96990A6C3}" sibTransId="{86F82BE9-7F37-4D87-90B3-530F17416750}"/>
    <dgm:cxn modelId="{1A3DF482-B302-4FF6-B8CA-31A451AB9919}" type="presOf" srcId="{FFDEB862-9C01-4AC2-9CDA-23CE1F0E489D}" destId="{D64B7899-9F96-4DBF-98E9-4CC73B193D4E}" srcOrd="0" destOrd="0" presId="urn:microsoft.com/office/officeart/2005/8/layout/orgChart1"/>
    <dgm:cxn modelId="{95421D92-F943-40B6-8B81-0FC846B1C725}" type="presOf" srcId="{D77776CC-0BE9-48D9-9BC3-6B0F5859FD95}" destId="{DB20AFB4-7FF2-4B04-B245-D66C519C8BB8}" srcOrd="0" destOrd="0" presId="urn:microsoft.com/office/officeart/2005/8/layout/orgChart1"/>
    <dgm:cxn modelId="{31E91F99-83E0-4049-9E4D-3B5240DA03CD}" type="presOf" srcId="{A5D47C99-B94C-4241-B2A8-50B96990A6C3}" destId="{8709FC4E-A1DB-40C4-A29F-95AB0DF30049}" srcOrd="0" destOrd="0" presId="urn:microsoft.com/office/officeart/2005/8/layout/orgChart1"/>
    <dgm:cxn modelId="{5CDE37E6-F3EA-4061-A817-8F28A6B6AD73}" srcId="{9049B20E-F047-4066-ADE0-3A5E067D8E1A}" destId="{D77776CC-0BE9-48D9-9BC3-6B0F5859FD95}" srcOrd="0" destOrd="0" parTransId="{59FF441E-E3C1-4246-A840-AFFF6BB9B9B0}" sibTransId="{659732E4-EAA8-4903-B7A0-6FAE8CC6D7FD}"/>
    <dgm:cxn modelId="{FCD1EEEE-D52C-4DCD-80D1-7F6D3E7ABCB4}" type="presOf" srcId="{59FF441E-E3C1-4246-A840-AFFF6BB9B9B0}" destId="{1B01461E-16B3-42AE-8836-1CE59392D085}" srcOrd="0" destOrd="0" presId="urn:microsoft.com/office/officeart/2005/8/layout/orgChart1"/>
    <dgm:cxn modelId="{3F96C5F7-739B-47DC-A45E-703A7291AEEE}" type="presOf" srcId="{53C1F57B-3BCC-4B9E-9DE9-0676E5535E15}" destId="{0EE8231E-B1A3-407C-8937-17AD4CF2F785}" srcOrd="0" destOrd="0" presId="urn:microsoft.com/office/officeart/2005/8/layout/orgChart1"/>
    <dgm:cxn modelId="{F400D7FA-A908-47A1-8B1D-757911FFD404}" type="presOf" srcId="{E57A7D45-57B7-47CC-9C00-099C3B619019}" destId="{C76FE782-2E40-4C3A-88FB-847B9655C97B}" srcOrd="1" destOrd="0" presId="urn:microsoft.com/office/officeart/2005/8/layout/orgChart1"/>
    <dgm:cxn modelId="{0ACF38A7-0222-494E-8DF0-5D2770B1CA15}" type="presParOf" srcId="{0EE8231E-B1A3-407C-8937-17AD4CF2F785}" destId="{0C8FC3DC-18EE-4DD9-BC00-3760968D96C4}" srcOrd="0" destOrd="0" presId="urn:microsoft.com/office/officeart/2005/8/layout/orgChart1"/>
    <dgm:cxn modelId="{5B0575F1-810C-4F2A-B005-956A7364094B}" type="presParOf" srcId="{0C8FC3DC-18EE-4DD9-BC00-3760968D96C4}" destId="{08E80600-7E81-4ED4-8CDF-309EA38002C1}" srcOrd="0" destOrd="0" presId="urn:microsoft.com/office/officeart/2005/8/layout/orgChart1"/>
    <dgm:cxn modelId="{FF155882-CDE6-4F1E-88E2-38C2EFC98166}" type="presParOf" srcId="{08E80600-7E81-4ED4-8CDF-309EA38002C1}" destId="{E8645321-44CC-40A2-A7B9-CE8F7CC2B6F3}" srcOrd="0" destOrd="0" presId="urn:microsoft.com/office/officeart/2005/8/layout/orgChart1"/>
    <dgm:cxn modelId="{4A1B0B75-0F39-4AD5-908A-253AD5383995}" type="presParOf" srcId="{08E80600-7E81-4ED4-8CDF-309EA38002C1}" destId="{FCE34628-6107-42D8-8CD0-FCC04C95E34F}" srcOrd="1" destOrd="0" presId="urn:microsoft.com/office/officeart/2005/8/layout/orgChart1"/>
    <dgm:cxn modelId="{4CA8A270-E1C9-47FF-82FD-784BDCF17AAC}" type="presParOf" srcId="{0C8FC3DC-18EE-4DD9-BC00-3760968D96C4}" destId="{D09707E0-C622-43C4-A372-D717BFAC2FEB}" srcOrd="1" destOrd="0" presId="urn:microsoft.com/office/officeart/2005/8/layout/orgChart1"/>
    <dgm:cxn modelId="{A5802CAE-C722-4C8B-86E0-CB498D3806DD}" type="presParOf" srcId="{D09707E0-C622-43C4-A372-D717BFAC2FEB}" destId="{1B01461E-16B3-42AE-8836-1CE59392D085}" srcOrd="0" destOrd="0" presId="urn:microsoft.com/office/officeart/2005/8/layout/orgChart1"/>
    <dgm:cxn modelId="{49329A86-4698-43EC-B26F-D652FE70BF1C}" type="presParOf" srcId="{D09707E0-C622-43C4-A372-D717BFAC2FEB}" destId="{385346E7-C5A1-495C-8B5D-B438DFE22CC5}" srcOrd="1" destOrd="0" presId="urn:microsoft.com/office/officeart/2005/8/layout/orgChart1"/>
    <dgm:cxn modelId="{4DAFFC08-7101-4C05-903D-62C4613DDE97}" type="presParOf" srcId="{385346E7-C5A1-495C-8B5D-B438DFE22CC5}" destId="{64BC9D71-6C54-452F-BE48-5F4C9A262DC7}" srcOrd="0" destOrd="0" presId="urn:microsoft.com/office/officeart/2005/8/layout/orgChart1"/>
    <dgm:cxn modelId="{18F8B853-9C8C-47A1-9FCE-47073EBF8B7E}" type="presParOf" srcId="{64BC9D71-6C54-452F-BE48-5F4C9A262DC7}" destId="{DB20AFB4-7FF2-4B04-B245-D66C519C8BB8}" srcOrd="0" destOrd="0" presId="urn:microsoft.com/office/officeart/2005/8/layout/orgChart1"/>
    <dgm:cxn modelId="{44660DAB-A35E-4D85-A21E-E29558ED3A15}" type="presParOf" srcId="{64BC9D71-6C54-452F-BE48-5F4C9A262DC7}" destId="{704BAC85-5C18-45BD-8777-C7EBF24D7AFB}" srcOrd="1" destOrd="0" presId="urn:microsoft.com/office/officeart/2005/8/layout/orgChart1"/>
    <dgm:cxn modelId="{8A08F464-EB7E-42FC-AE73-4D6E625972B0}" type="presParOf" srcId="{385346E7-C5A1-495C-8B5D-B438DFE22CC5}" destId="{C36D393D-F7C7-4982-9CE3-842B98FDDC59}" srcOrd="1" destOrd="0" presId="urn:microsoft.com/office/officeart/2005/8/layout/orgChart1"/>
    <dgm:cxn modelId="{08FB4FCD-B304-4A84-96EC-D0BCC569AFCD}" type="presParOf" srcId="{385346E7-C5A1-495C-8B5D-B438DFE22CC5}" destId="{CB959C9C-106B-4BCF-8A98-2ED8A7AD42E0}" srcOrd="2" destOrd="0" presId="urn:microsoft.com/office/officeart/2005/8/layout/orgChart1"/>
    <dgm:cxn modelId="{7DD50B8B-F88D-44F7-AA63-5EF18D7D36C0}" type="presParOf" srcId="{D09707E0-C622-43C4-A372-D717BFAC2FEB}" destId="{6591DCB4-9BE5-4F0B-8E77-0E4230E5E735}" srcOrd="2" destOrd="0" presId="urn:microsoft.com/office/officeart/2005/8/layout/orgChart1"/>
    <dgm:cxn modelId="{4D1C0BDC-41B6-4E3F-9407-531253474394}" type="presParOf" srcId="{D09707E0-C622-43C4-A372-D717BFAC2FEB}" destId="{5CEEF1B9-C4AE-49BC-BC84-21AD151C2EFA}" srcOrd="3" destOrd="0" presId="urn:microsoft.com/office/officeart/2005/8/layout/orgChart1"/>
    <dgm:cxn modelId="{65BD17A1-B8E9-435F-87A8-58FA877BEE27}" type="presParOf" srcId="{5CEEF1B9-C4AE-49BC-BC84-21AD151C2EFA}" destId="{58F82224-5849-4F1D-B13A-513458025F39}" srcOrd="0" destOrd="0" presId="urn:microsoft.com/office/officeart/2005/8/layout/orgChart1"/>
    <dgm:cxn modelId="{3D9BEAB2-ECEF-4623-9B19-AEA93770AB55}" type="presParOf" srcId="{58F82224-5849-4F1D-B13A-513458025F39}" destId="{D64B7899-9F96-4DBF-98E9-4CC73B193D4E}" srcOrd="0" destOrd="0" presId="urn:microsoft.com/office/officeart/2005/8/layout/orgChart1"/>
    <dgm:cxn modelId="{2C399855-A241-4F99-BF17-EA852987E6A4}" type="presParOf" srcId="{58F82224-5849-4F1D-B13A-513458025F39}" destId="{61F870A4-0AAB-46BD-9F22-40417258A1DF}" srcOrd="1" destOrd="0" presId="urn:microsoft.com/office/officeart/2005/8/layout/orgChart1"/>
    <dgm:cxn modelId="{CB933F32-3C51-4F6B-A900-A11A7DB14454}" type="presParOf" srcId="{5CEEF1B9-C4AE-49BC-BC84-21AD151C2EFA}" destId="{DCE8E0A7-8DA2-44CB-AA30-69C5762FABC3}" srcOrd="1" destOrd="0" presId="urn:microsoft.com/office/officeart/2005/8/layout/orgChart1"/>
    <dgm:cxn modelId="{EFC354E2-0ED6-4403-9F64-DB907F6D44AC}" type="presParOf" srcId="{5CEEF1B9-C4AE-49BC-BC84-21AD151C2EFA}" destId="{209B9EE1-FB94-4DAD-AA4F-5AE10D196B96}" srcOrd="2" destOrd="0" presId="urn:microsoft.com/office/officeart/2005/8/layout/orgChart1"/>
    <dgm:cxn modelId="{8EEE20E9-6A2E-4A73-8743-F4516FE300EB}" type="presParOf" srcId="{D09707E0-C622-43C4-A372-D717BFAC2FEB}" destId="{8709FC4E-A1DB-40C4-A29F-95AB0DF30049}" srcOrd="4" destOrd="0" presId="urn:microsoft.com/office/officeart/2005/8/layout/orgChart1"/>
    <dgm:cxn modelId="{D5158DDB-0A77-4E90-B955-9A99C95B9B88}" type="presParOf" srcId="{D09707E0-C622-43C4-A372-D717BFAC2FEB}" destId="{A42477D2-4FB7-4704-AA29-B47D53ADD015}" srcOrd="5" destOrd="0" presId="urn:microsoft.com/office/officeart/2005/8/layout/orgChart1"/>
    <dgm:cxn modelId="{FEFFCF31-9C64-4DC3-8FDC-4519E3C54465}" type="presParOf" srcId="{A42477D2-4FB7-4704-AA29-B47D53ADD015}" destId="{515FCB2E-62A1-4ACC-9EFD-F430FFCE735C}" srcOrd="0" destOrd="0" presId="urn:microsoft.com/office/officeart/2005/8/layout/orgChart1"/>
    <dgm:cxn modelId="{1B446910-1DB0-4791-A484-EEE96CD305D7}" type="presParOf" srcId="{515FCB2E-62A1-4ACC-9EFD-F430FFCE735C}" destId="{8F253141-351A-4547-A514-4195206AA677}" srcOrd="0" destOrd="0" presId="urn:microsoft.com/office/officeart/2005/8/layout/orgChart1"/>
    <dgm:cxn modelId="{32B621BF-3DBE-4B81-8D77-13B9A025D66B}" type="presParOf" srcId="{515FCB2E-62A1-4ACC-9EFD-F430FFCE735C}" destId="{C76FE782-2E40-4C3A-88FB-847B9655C97B}" srcOrd="1" destOrd="0" presId="urn:microsoft.com/office/officeart/2005/8/layout/orgChart1"/>
    <dgm:cxn modelId="{F42055C3-84ED-4820-A13F-5A66150CC36F}" type="presParOf" srcId="{A42477D2-4FB7-4704-AA29-B47D53ADD015}" destId="{21E000B6-7823-4F9B-941A-6D26E9F209B9}" srcOrd="1" destOrd="0" presId="urn:microsoft.com/office/officeart/2005/8/layout/orgChart1"/>
    <dgm:cxn modelId="{C4A58EE1-9DC4-4C5C-AB70-ED8AE27397CD}" type="presParOf" srcId="{A42477D2-4FB7-4704-AA29-B47D53ADD015}" destId="{EAF0C789-8995-4135-941D-3FE007210DD0}" srcOrd="2" destOrd="0" presId="urn:microsoft.com/office/officeart/2005/8/layout/orgChart1"/>
    <dgm:cxn modelId="{EAFD47EA-0DB4-45DA-8743-AAA1DF8D7BDF}" type="presParOf" srcId="{0C8FC3DC-18EE-4DD9-BC00-3760968D96C4}" destId="{2D835694-519A-4F9A-87EA-6D417449026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AEB6B-211A-4E8B-9671-A1398DDC6321}">
      <dsp:nvSpPr>
        <dsp:cNvPr id="0" name=""/>
        <dsp:cNvSpPr/>
      </dsp:nvSpPr>
      <dsp:spPr>
        <a:xfrm>
          <a:off x="2470498" y="1155"/>
          <a:ext cx="1450827" cy="794318"/>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effectLst>
                <a:outerShdw blurRad="38100" dist="38100" dir="2700000" algn="tl">
                  <a:srgbClr val="000000">
                    <a:alpha val="43137"/>
                  </a:srgbClr>
                </a:outerShdw>
              </a:effectLst>
            </a:rPr>
            <a:t>Planning</a:t>
          </a:r>
        </a:p>
      </dsp:txBody>
      <dsp:txXfrm>
        <a:off x="2509273" y="39930"/>
        <a:ext cx="1373277" cy="716768"/>
      </dsp:txXfrm>
    </dsp:sp>
    <dsp:sp modelId="{33BA199C-1A44-4875-811A-2232D7B6B400}">
      <dsp:nvSpPr>
        <dsp:cNvPr id="0" name=""/>
        <dsp:cNvSpPr/>
      </dsp:nvSpPr>
      <dsp:spPr>
        <a:xfrm>
          <a:off x="1608637" y="398314"/>
          <a:ext cx="3174549" cy="3174549"/>
        </a:xfrm>
        <a:custGeom>
          <a:avLst/>
          <a:gdLst/>
          <a:ahLst/>
          <a:cxnLst/>
          <a:rect l="0" t="0" r="0" b="0"/>
          <a:pathLst>
            <a:path>
              <a:moveTo>
                <a:pt x="2449323" y="254490"/>
              </a:moveTo>
              <a:arcTo wR="1587274" hR="1587274" stAng="18173695" swAng="104414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8B7664C-95F5-439B-9812-265040B50943}">
      <dsp:nvSpPr>
        <dsp:cNvPr id="0" name=""/>
        <dsp:cNvSpPr/>
      </dsp:nvSpPr>
      <dsp:spPr>
        <a:xfrm>
          <a:off x="3960405" y="1097934"/>
          <a:ext cx="1490189" cy="794318"/>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Formulation</a:t>
          </a:r>
        </a:p>
      </dsp:txBody>
      <dsp:txXfrm>
        <a:off x="3999180" y="1136709"/>
        <a:ext cx="1412639" cy="716768"/>
      </dsp:txXfrm>
    </dsp:sp>
    <dsp:sp modelId="{2AC5CC00-CCDD-492F-A26C-281641B94084}">
      <dsp:nvSpPr>
        <dsp:cNvPr id="0" name=""/>
        <dsp:cNvSpPr/>
      </dsp:nvSpPr>
      <dsp:spPr>
        <a:xfrm>
          <a:off x="1608637" y="398314"/>
          <a:ext cx="3174549" cy="3174549"/>
        </a:xfrm>
        <a:custGeom>
          <a:avLst/>
          <a:gdLst/>
          <a:ahLst/>
          <a:cxnLst/>
          <a:rect l="0" t="0" r="0" b="0"/>
          <a:pathLst>
            <a:path>
              <a:moveTo>
                <a:pt x="3170747" y="1697064"/>
              </a:moveTo>
              <a:arcTo wR="1587274" hR="1587274" stAng="21837974" swAng="13601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E3E3AD-49D9-4029-ACD4-DB1B3526F655}">
      <dsp:nvSpPr>
        <dsp:cNvPr id="0" name=""/>
        <dsp:cNvSpPr/>
      </dsp:nvSpPr>
      <dsp:spPr>
        <a:xfrm>
          <a:off x="3260302" y="2872562"/>
          <a:ext cx="1737173" cy="794318"/>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kern="1200" dirty="0"/>
            <a:t>Implementation</a:t>
          </a:r>
        </a:p>
        <a:p>
          <a:pPr marL="0" lvl="0" indent="0" algn="ctr" defTabSz="800100">
            <a:lnSpc>
              <a:spcPct val="90000"/>
            </a:lnSpc>
            <a:spcBef>
              <a:spcPct val="0"/>
            </a:spcBef>
            <a:spcAft>
              <a:spcPct val="35000"/>
            </a:spcAft>
            <a:buNone/>
          </a:pPr>
          <a:endParaRPr lang="en-US" sz="1800" kern="1200" dirty="0"/>
        </a:p>
      </dsp:txBody>
      <dsp:txXfrm>
        <a:off x="3299077" y="2911337"/>
        <a:ext cx="1659623" cy="716768"/>
      </dsp:txXfrm>
    </dsp:sp>
    <dsp:sp modelId="{7AAE31F2-B197-447E-AD0F-365EF9231911}">
      <dsp:nvSpPr>
        <dsp:cNvPr id="0" name=""/>
        <dsp:cNvSpPr/>
      </dsp:nvSpPr>
      <dsp:spPr>
        <a:xfrm>
          <a:off x="1608637" y="398314"/>
          <a:ext cx="3174549" cy="3174549"/>
        </a:xfrm>
        <a:custGeom>
          <a:avLst/>
          <a:gdLst/>
          <a:ahLst/>
          <a:cxnLst/>
          <a:rect l="0" t="0" r="0" b="0"/>
          <a:pathLst>
            <a:path>
              <a:moveTo>
                <a:pt x="1603054" y="3174471"/>
              </a:moveTo>
              <a:arcTo wR="1587274" hR="1587274" stAng="5365823" swAng="31647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E1D2FDE-539C-42AC-B86E-A26C446B4E37}">
      <dsp:nvSpPr>
        <dsp:cNvPr id="0" name=""/>
        <dsp:cNvSpPr/>
      </dsp:nvSpPr>
      <dsp:spPr>
        <a:xfrm>
          <a:off x="1508547" y="2872562"/>
          <a:ext cx="1508776" cy="794318"/>
        </a:xfrm>
        <a:prstGeom prst="roundRect">
          <a:avLst/>
        </a:prstGeom>
        <a:solidFill>
          <a:schemeClr val="accent6">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Monitoring</a:t>
          </a:r>
        </a:p>
      </dsp:txBody>
      <dsp:txXfrm>
        <a:off x="1547322" y="2911337"/>
        <a:ext cx="1431226" cy="716768"/>
      </dsp:txXfrm>
    </dsp:sp>
    <dsp:sp modelId="{1882235F-EBDB-4636-95C2-D1CE5355EF0B}">
      <dsp:nvSpPr>
        <dsp:cNvPr id="0" name=""/>
        <dsp:cNvSpPr/>
      </dsp:nvSpPr>
      <dsp:spPr>
        <a:xfrm>
          <a:off x="1608637" y="398314"/>
          <a:ext cx="3174549" cy="3174549"/>
        </a:xfrm>
        <a:custGeom>
          <a:avLst/>
          <a:gdLst/>
          <a:ahLst/>
          <a:cxnLst/>
          <a:rect l="0" t="0" r="0" b="0"/>
          <a:pathLst>
            <a:path>
              <a:moveTo>
                <a:pt x="168449" y="2298875"/>
              </a:moveTo>
              <a:arcTo wR="1587274" hR="1587274" stAng="9201857" swAng="13601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2F479EA-AFC9-4189-AB32-2F5769D65F73}">
      <dsp:nvSpPr>
        <dsp:cNvPr id="0" name=""/>
        <dsp:cNvSpPr/>
      </dsp:nvSpPr>
      <dsp:spPr>
        <a:xfrm>
          <a:off x="950205" y="1097934"/>
          <a:ext cx="1472237" cy="794318"/>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Evaluation</a:t>
          </a:r>
        </a:p>
      </dsp:txBody>
      <dsp:txXfrm>
        <a:off x="988980" y="1136709"/>
        <a:ext cx="1394687" cy="716768"/>
      </dsp:txXfrm>
    </dsp:sp>
    <dsp:sp modelId="{DF0C8EDA-F2AE-4F66-9ADB-93625FD607CB}">
      <dsp:nvSpPr>
        <dsp:cNvPr id="0" name=""/>
        <dsp:cNvSpPr/>
      </dsp:nvSpPr>
      <dsp:spPr>
        <a:xfrm>
          <a:off x="1608637" y="398314"/>
          <a:ext cx="3174549" cy="3174549"/>
        </a:xfrm>
        <a:custGeom>
          <a:avLst/>
          <a:gdLst/>
          <a:ahLst/>
          <a:cxnLst/>
          <a:rect l="0" t="0" r="0" b="0"/>
          <a:pathLst>
            <a:path>
              <a:moveTo>
                <a:pt x="366073" y="573317"/>
              </a:moveTo>
              <a:arcTo wR="1587274" hR="1587274" stAng="13182161" swAng="104414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9FC4E-A1DB-40C4-A29F-95AB0DF30049}">
      <dsp:nvSpPr>
        <dsp:cNvPr id="0" name=""/>
        <dsp:cNvSpPr/>
      </dsp:nvSpPr>
      <dsp:spPr>
        <a:xfrm>
          <a:off x="4297362" y="1894254"/>
          <a:ext cx="3040415" cy="545252"/>
        </a:xfrm>
        <a:custGeom>
          <a:avLst/>
          <a:gdLst/>
          <a:ahLst/>
          <a:cxnLst/>
          <a:rect l="0" t="0" r="0" b="0"/>
          <a:pathLst>
            <a:path>
              <a:moveTo>
                <a:pt x="0" y="0"/>
              </a:moveTo>
              <a:lnTo>
                <a:pt x="0" y="281414"/>
              </a:lnTo>
              <a:lnTo>
                <a:pt x="3040415" y="281414"/>
              </a:lnTo>
              <a:lnTo>
                <a:pt x="3040415" y="545252"/>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1DCB4-9BE5-4F0B-8E77-0E4230E5E735}">
      <dsp:nvSpPr>
        <dsp:cNvPr id="0" name=""/>
        <dsp:cNvSpPr/>
      </dsp:nvSpPr>
      <dsp:spPr>
        <a:xfrm>
          <a:off x="4251642" y="1894254"/>
          <a:ext cx="91440" cy="545252"/>
        </a:xfrm>
        <a:custGeom>
          <a:avLst/>
          <a:gdLst/>
          <a:ahLst/>
          <a:cxnLst/>
          <a:rect l="0" t="0" r="0" b="0"/>
          <a:pathLst>
            <a:path>
              <a:moveTo>
                <a:pt x="45720" y="0"/>
              </a:moveTo>
              <a:lnTo>
                <a:pt x="45720" y="545252"/>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01461E-16B3-42AE-8836-1CE59392D085}">
      <dsp:nvSpPr>
        <dsp:cNvPr id="0" name=""/>
        <dsp:cNvSpPr/>
      </dsp:nvSpPr>
      <dsp:spPr>
        <a:xfrm>
          <a:off x="1256947" y="1894254"/>
          <a:ext cx="3040415" cy="545252"/>
        </a:xfrm>
        <a:custGeom>
          <a:avLst/>
          <a:gdLst/>
          <a:ahLst/>
          <a:cxnLst/>
          <a:rect l="0" t="0" r="0" b="0"/>
          <a:pathLst>
            <a:path>
              <a:moveTo>
                <a:pt x="3040415" y="0"/>
              </a:moveTo>
              <a:lnTo>
                <a:pt x="3040415" y="281414"/>
              </a:lnTo>
              <a:lnTo>
                <a:pt x="0" y="281414"/>
              </a:lnTo>
              <a:lnTo>
                <a:pt x="0" y="545252"/>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645321-44CC-40A2-A7B9-CE8F7CC2B6F3}">
      <dsp:nvSpPr>
        <dsp:cNvPr id="0" name=""/>
        <dsp:cNvSpPr/>
      </dsp:nvSpPr>
      <dsp:spPr>
        <a:xfrm>
          <a:off x="3040992" y="637884"/>
          <a:ext cx="2512740" cy="1256370"/>
        </a:xfrm>
        <a:prstGeom prst="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Proposed Mid-Year Budget</a:t>
          </a:r>
        </a:p>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$34,956,058</a:t>
          </a:r>
        </a:p>
      </dsp:txBody>
      <dsp:txXfrm>
        <a:off x="3040992" y="637884"/>
        <a:ext cx="2512740" cy="1256370"/>
      </dsp:txXfrm>
    </dsp:sp>
    <dsp:sp modelId="{DB20AFB4-7FF2-4B04-B245-D66C519C8BB8}">
      <dsp:nvSpPr>
        <dsp:cNvPr id="0" name=""/>
        <dsp:cNvSpPr/>
      </dsp:nvSpPr>
      <dsp:spPr>
        <a:xfrm>
          <a:off x="577" y="2439506"/>
          <a:ext cx="2512740" cy="1256370"/>
        </a:xfrm>
        <a:prstGeom prst="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Baseline Budget  (Ongoing Operating Budget)</a:t>
          </a:r>
        </a:p>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$25,971,579</a:t>
          </a:r>
        </a:p>
      </dsp:txBody>
      <dsp:txXfrm>
        <a:off x="577" y="2439506"/>
        <a:ext cx="2512740" cy="1256370"/>
      </dsp:txXfrm>
    </dsp:sp>
    <dsp:sp modelId="{D64B7899-9F96-4DBF-98E9-4CC73B193D4E}">
      <dsp:nvSpPr>
        <dsp:cNvPr id="0" name=""/>
        <dsp:cNvSpPr/>
      </dsp:nvSpPr>
      <dsp:spPr>
        <a:xfrm>
          <a:off x="3040992" y="2439506"/>
          <a:ext cx="2512740" cy="1256370"/>
        </a:xfrm>
        <a:prstGeom prst="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One-time Operating Budget Items </a:t>
          </a:r>
        </a:p>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$2,407,937</a:t>
          </a:r>
        </a:p>
      </dsp:txBody>
      <dsp:txXfrm>
        <a:off x="3040992" y="2439506"/>
        <a:ext cx="2512740" cy="1256370"/>
      </dsp:txXfrm>
    </dsp:sp>
    <dsp:sp modelId="{8F253141-351A-4547-A514-4195206AA677}">
      <dsp:nvSpPr>
        <dsp:cNvPr id="0" name=""/>
        <dsp:cNvSpPr/>
      </dsp:nvSpPr>
      <dsp:spPr>
        <a:xfrm>
          <a:off x="6081407" y="2439506"/>
          <a:ext cx="2512740" cy="1256370"/>
        </a:xfrm>
        <a:prstGeom prst="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Capital Improvement Projects</a:t>
          </a:r>
        </a:p>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$6,576,542</a:t>
          </a:r>
        </a:p>
      </dsp:txBody>
      <dsp:txXfrm>
        <a:off x="6081407" y="2439506"/>
        <a:ext cx="2512740" cy="1256370"/>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15B884DB-D6E6-42C8-9D88-DB5CA0D46A12}" type="datetimeFigureOut">
              <a:rPr lang="en-US" smtClean="0"/>
              <a:t>3/5/2024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574FE58F-5D4F-4ED8-BEB5-4B36905FCECF}" type="slidenum">
              <a:rPr lang="en-US" smtClean="0"/>
              <a:t>‹#›</a:t>
            </a:fld>
            <a:endParaRPr lang="en-US" dirty="0"/>
          </a:p>
        </p:txBody>
      </p:sp>
    </p:spTree>
    <p:extLst>
      <p:ext uri="{BB962C8B-B14F-4D97-AF65-F5344CB8AC3E}">
        <p14:creationId xmlns:p14="http://schemas.microsoft.com/office/powerpoint/2010/main" val="217063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1</a:t>
            </a:fld>
            <a:endParaRPr lang="en-US" dirty="0"/>
          </a:p>
        </p:txBody>
      </p:sp>
    </p:spTree>
    <p:extLst>
      <p:ext uri="{BB962C8B-B14F-4D97-AF65-F5344CB8AC3E}">
        <p14:creationId xmlns:p14="http://schemas.microsoft.com/office/powerpoint/2010/main" val="2259139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11</a:t>
            </a:fld>
            <a:endParaRPr lang="en-US" dirty="0"/>
          </a:p>
        </p:txBody>
      </p:sp>
    </p:spTree>
    <p:extLst>
      <p:ext uri="{BB962C8B-B14F-4D97-AF65-F5344CB8AC3E}">
        <p14:creationId xmlns:p14="http://schemas.microsoft.com/office/powerpoint/2010/main" val="1627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12</a:t>
            </a:fld>
            <a:endParaRPr lang="en-US" dirty="0"/>
          </a:p>
        </p:txBody>
      </p:sp>
    </p:spTree>
    <p:extLst>
      <p:ext uri="{BB962C8B-B14F-4D97-AF65-F5344CB8AC3E}">
        <p14:creationId xmlns:p14="http://schemas.microsoft.com/office/powerpoint/2010/main" val="1015776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13</a:t>
            </a:fld>
            <a:endParaRPr lang="en-US" dirty="0"/>
          </a:p>
        </p:txBody>
      </p:sp>
    </p:spTree>
    <p:extLst>
      <p:ext uri="{BB962C8B-B14F-4D97-AF65-F5344CB8AC3E}">
        <p14:creationId xmlns:p14="http://schemas.microsoft.com/office/powerpoint/2010/main" val="1324260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14</a:t>
            </a:fld>
            <a:endParaRPr lang="en-US" dirty="0"/>
          </a:p>
        </p:txBody>
      </p:sp>
    </p:spTree>
    <p:extLst>
      <p:ext uri="{BB962C8B-B14F-4D97-AF65-F5344CB8AC3E}">
        <p14:creationId xmlns:p14="http://schemas.microsoft.com/office/powerpoint/2010/main" val="2971942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15</a:t>
            </a:fld>
            <a:endParaRPr lang="en-US" dirty="0"/>
          </a:p>
        </p:txBody>
      </p:sp>
    </p:spTree>
    <p:extLst>
      <p:ext uri="{BB962C8B-B14F-4D97-AF65-F5344CB8AC3E}">
        <p14:creationId xmlns:p14="http://schemas.microsoft.com/office/powerpoint/2010/main" val="1830872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2</a:t>
            </a:fld>
            <a:endParaRPr lang="en-US" dirty="0"/>
          </a:p>
        </p:txBody>
      </p:sp>
    </p:spTree>
    <p:extLst>
      <p:ext uri="{BB962C8B-B14F-4D97-AF65-F5344CB8AC3E}">
        <p14:creationId xmlns:p14="http://schemas.microsoft.com/office/powerpoint/2010/main" val="177814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3</a:t>
            </a:fld>
            <a:endParaRPr lang="en-US" dirty="0"/>
          </a:p>
        </p:txBody>
      </p:sp>
    </p:spTree>
    <p:extLst>
      <p:ext uri="{BB962C8B-B14F-4D97-AF65-F5344CB8AC3E}">
        <p14:creationId xmlns:p14="http://schemas.microsoft.com/office/powerpoint/2010/main" val="216282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4</a:t>
            </a:fld>
            <a:endParaRPr lang="en-US" dirty="0"/>
          </a:p>
        </p:txBody>
      </p:sp>
    </p:spTree>
    <p:extLst>
      <p:ext uri="{BB962C8B-B14F-4D97-AF65-F5344CB8AC3E}">
        <p14:creationId xmlns:p14="http://schemas.microsoft.com/office/powerpoint/2010/main" val="3296448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5</a:t>
            </a:fld>
            <a:endParaRPr lang="en-US" dirty="0"/>
          </a:p>
        </p:txBody>
      </p:sp>
    </p:spTree>
    <p:extLst>
      <p:ext uri="{BB962C8B-B14F-4D97-AF65-F5344CB8AC3E}">
        <p14:creationId xmlns:p14="http://schemas.microsoft.com/office/powerpoint/2010/main" val="2539451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40</a:t>
            </a:r>
          </a:p>
        </p:txBody>
      </p:sp>
      <p:sp>
        <p:nvSpPr>
          <p:cNvPr id="4" name="Slide Number Placeholder 3"/>
          <p:cNvSpPr>
            <a:spLocks noGrp="1"/>
          </p:cNvSpPr>
          <p:nvPr>
            <p:ph type="sldNum" sz="quarter" idx="5"/>
          </p:nvPr>
        </p:nvSpPr>
        <p:spPr/>
        <p:txBody>
          <a:bodyPr/>
          <a:lstStyle/>
          <a:p>
            <a:fld id="{574FE58F-5D4F-4ED8-BEB5-4B36905FCECF}" type="slidenum">
              <a:rPr lang="en-US" smtClean="0"/>
              <a:t>7</a:t>
            </a:fld>
            <a:endParaRPr lang="en-US" dirty="0"/>
          </a:p>
        </p:txBody>
      </p:sp>
    </p:spTree>
    <p:extLst>
      <p:ext uri="{BB962C8B-B14F-4D97-AF65-F5344CB8AC3E}">
        <p14:creationId xmlns:p14="http://schemas.microsoft.com/office/powerpoint/2010/main" val="1013402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8</a:t>
            </a:fld>
            <a:endParaRPr lang="en-US" dirty="0"/>
          </a:p>
        </p:txBody>
      </p:sp>
    </p:spTree>
    <p:extLst>
      <p:ext uri="{BB962C8B-B14F-4D97-AF65-F5344CB8AC3E}">
        <p14:creationId xmlns:p14="http://schemas.microsoft.com/office/powerpoint/2010/main" val="819744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9</a:t>
            </a:fld>
            <a:endParaRPr lang="en-US" dirty="0"/>
          </a:p>
        </p:txBody>
      </p:sp>
    </p:spTree>
    <p:extLst>
      <p:ext uri="{BB962C8B-B14F-4D97-AF65-F5344CB8AC3E}">
        <p14:creationId xmlns:p14="http://schemas.microsoft.com/office/powerpoint/2010/main" val="4213051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FE58F-5D4F-4ED8-BEB5-4B36905FCECF}" type="slidenum">
              <a:rPr lang="en-US" smtClean="0"/>
              <a:t>10</a:t>
            </a:fld>
            <a:endParaRPr lang="en-US" dirty="0"/>
          </a:p>
        </p:txBody>
      </p:sp>
    </p:spTree>
    <p:extLst>
      <p:ext uri="{BB962C8B-B14F-4D97-AF65-F5344CB8AC3E}">
        <p14:creationId xmlns:p14="http://schemas.microsoft.com/office/powerpoint/2010/main" val="386000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FB30D86-334E-44A6-BA7F-D8A00F814504}" type="datetime1">
              <a:rPr lang="en-US" smtClean="0"/>
              <a:t>3/5/2024</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r>
              <a:rPr lang="en-US" dirty="0"/>
              <a:t>FY 2024/25 Mid-Year Budget Review</a:t>
            </a:r>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9BF0450-F954-4CE7-B607-09084ACA0AA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68815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B1303-D295-4526-A99B-2D3AAC72DB8F}" type="datetime1">
              <a:rPr lang="en-US" smtClean="0"/>
              <a:t>3/5/2024</a:t>
            </a:fld>
            <a:endParaRPr lang="en-US" dirty="0"/>
          </a:p>
        </p:txBody>
      </p:sp>
      <p:sp>
        <p:nvSpPr>
          <p:cNvPr id="5" name="Footer Placeholder 4"/>
          <p:cNvSpPr>
            <a:spLocks noGrp="1"/>
          </p:cNvSpPr>
          <p:nvPr>
            <p:ph type="ftr" sz="quarter" idx="11"/>
          </p:nvPr>
        </p:nvSpPr>
        <p:spPr/>
        <p:txBody>
          <a:bodyPr/>
          <a:lstStyle/>
          <a:p>
            <a:r>
              <a:rPr lang="en-US" dirty="0"/>
              <a:t>FY 2024/25 Mid-Year Budget Review</a:t>
            </a:r>
          </a:p>
        </p:txBody>
      </p:sp>
      <p:sp>
        <p:nvSpPr>
          <p:cNvPr id="6" name="Slide Number Placeholder 5"/>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2779405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7CE14-76E6-4F5A-BDEA-8A8E4EF3B702}" type="datetime1">
              <a:rPr lang="en-US" smtClean="0"/>
              <a:t>3/5/2024</a:t>
            </a:fld>
            <a:endParaRPr lang="en-US" dirty="0"/>
          </a:p>
        </p:txBody>
      </p:sp>
      <p:sp>
        <p:nvSpPr>
          <p:cNvPr id="5" name="Footer Placeholder 4"/>
          <p:cNvSpPr>
            <a:spLocks noGrp="1"/>
          </p:cNvSpPr>
          <p:nvPr>
            <p:ph type="ftr" sz="quarter" idx="11"/>
          </p:nvPr>
        </p:nvSpPr>
        <p:spPr/>
        <p:txBody>
          <a:bodyPr/>
          <a:lstStyle/>
          <a:p>
            <a:r>
              <a:rPr lang="en-US" dirty="0"/>
              <a:t>FY 2024/25 Mid-Year Budget Review</a:t>
            </a:r>
          </a:p>
        </p:txBody>
      </p:sp>
      <p:sp>
        <p:nvSpPr>
          <p:cNvPr id="6" name="Slide Number Placeholder 5"/>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195777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1F7E2-8BB2-4354-8F8E-C2A2C8AA5C3C}" type="datetime1">
              <a:rPr lang="en-US" smtClean="0"/>
              <a:t>3/5/2024</a:t>
            </a:fld>
            <a:endParaRPr lang="en-US" dirty="0"/>
          </a:p>
        </p:txBody>
      </p:sp>
      <p:sp>
        <p:nvSpPr>
          <p:cNvPr id="5" name="Footer Placeholder 4"/>
          <p:cNvSpPr>
            <a:spLocks noGrp="1"/>
          </p:cNvSpPr>
          <p:nvPr>
            <p:ph type="ftr" sz="quarter" idx="11"/>
          </p:nvPr>
        </p:nvSpPr>
        <p:spPr/>
        <p:txBody>
          <a:bodyPr/>
          <a:lstStyle/>
          <a:p>
            <a:r>
              <a:rPr lang="en-US" dirty="0"/>
              <a:t>FY 2024/25 Mid-Year Budget Review</a:t>
            </a:r>
          </a:p>
        </p:txBody>
      </p:sp>
      <p:sp>
        <p:nvSpPr>
          <p:cNvPr id="6" name="Slide Number Placeholder 5"/>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18662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4D17F-F595-4284-900A-613A10813F69}" type="datetime1">
              <a:rPr lang="en-US" smtClean="0"/>
              <a:t>3/5/2024</a:t>
            </a:fld>
            <a:endParaRPr lang="en-US" dirty="0"/>
          </a:p>
        </p:txBody>
      </p:sp>
      <p:sp>
        <p:nvSpPr>
          <p:cNvPr id="5" name="Footer Placeholder 4"/>
          <p:cNvSpPr>
            <a:spLocks noGrp="1"/>
          </p:cNvSpPr>
          <p:nvPr>
            <p:ph type="ftr" sz="quarter" idx="11"/>
          </p:nvPr>
        </p:nvSpPr>
        <p:spPr/>
        <p:txBody>
          <a:bodyPr/>
          <a:lstStyle/>
          <a:p>
            <a:r>
              <a:rPr lang="en-US" dirty="0"/>
              <a:t>FY 2024/25 Mid-Year Budget Review</a:t>
            </a:r>
          </a:p>
        </p:txBody>
      </p:sp>
      <p:sp>
        <p:nvSpPr>
          <p:cNvPr id="6" name="Slide Number Placeholder 5"/>
          <p:cNvSpPr>
            <a:spLocks noGrp="1"/>
          </p:cNvSpPr>
          <p:nvPr>
            <p:ph type="sldNum" sz="quarter" idx="12"/>
          </p:nvPr>
        </p:nvSpPr>
        <p:spPr/>
        <p:txBody>
          <a:bodyPr/>
          <a:lstStyle/>
          <a:p>
            <a:fld id="{59BF0450-F954-4CE7-B607-09084ACA0AA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196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EDE3D9-6423-48EC-AC52-CA4A6D1EB4DB}" type="datetime1">
              <a:rPr lang="en-US" smtClean="0"/>
              <a:t>3/5/2024</a:t>
            </a:fld>
            <a:endParaRPr lang="en-US" dirty="0"/>
          </a:p>
        </p:txBody>
      </p:sp>
      <p:sp>
        <p:nvSpPr>
          <p:cNvPr id="6" name="Footer Placeholder 5"/>
          <p:cNvSpPr>
            <a:spLocks noGrp="1"/>
          </p:cNvSpPr>
          <p:nvPr>
            <p:ph type="ftr" sz="quarter" idx="11"/>
          </p:nvPr>
        </p:nvSpPr>
        <p:spPr/>
        <p:txBody>
          <a:bodyPr/>
          <a:lstStyle/>
          <a:p>
            <a:r>
              <a:rPr lang="en-US" dirty="0"/>
              <a:t>FY 2024/25 Mid-Year Budget Review</a:t>
            </a:r>
          </a:p>
        </p:txBody>
      </p:sp>
      <p:sp>
        <p:nvSpPr>
          <p:cNvPr id="7" name="Slide Number Placeholder 6"/>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72627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6DF755-53A0-4F9E-B667-CAE39F541531}" type="datetime1">
              <a:rPr lang="en-US" smtClean="0"/>
              <a:t>3/5/2024</a:t>
            </a:fld>
            <a:endParaRPr lang="en-US" dirty="0"/>
          </a:p>
        </p:txBody>
      </p:sp>
      <p:sp>
        <p:nvSpPr>
          <p:cNvPr id="8" name="Footer Placeholder 7"/>
          <p:cNvSpPr>
            <a:spLocks noGrp="1"/>
          </p:cNvSpPr>
          <p:nvPr>
            <p:ph type="ftr" sz="quarter" idx="11"/>
          </p:nvPr>
        </p:nvSpPr>
        <p:spPr/>
        <p:txBody>
          <a:bodyPr/>
          <a:lstStyle/>
          <a:p>
            <a:r>
              <a:rPr lang="en-US" dirty="0"/>
              <a:t>FY 2024/25 Mid-Year Budget Review</a:t>
            </a:r>
          </a:p>
        </p:txBody>
      </p:sp>
      <p:sp>
        <p:nvSpPr>
          <p:cNvPr id="9" name="Slide Number Placeholder 8"/>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3948732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CFFD0B-DFB7-4DA0-89C8-A69AACDD0222}" type="datetime1">
              <a:rPr lang="en-US" smtClean="0"/>
              <a:t>3/5/2024</a:t>
            </a:fld>
            <a:endParaRPr lang="en-US" dirty="0"/>
          </a:p>
        </p:txBody>
      </p:sp>
      <p:sp>
        <p:nvSpPr>
          <p:cNvPr id="4" name="Footer Placeholder 3"/>
          <p:cNvSpPr>
            <a:spLocks noGrp="1"/>
          </p:cNvSpPr>
          <p:nvPr>
            <p:ph type="ftr" sz="quarter" idx="11"/>
          </p:nvPr>
        </p:nvSpPr>
        <p:spPr/>
        <p:txBody>
          <a:bodyPr/>
          <a:lstStyle/>
          <a:p>
            <a:r>
              <a:rPr lang="en-US" dirty="0"/>
              <a:t>FY 2024/25 Mid-Year Budget Review</a:t>
            </a:r>
          </a:p>
        </p:txBody>
      </p:sp>
      <p:sp>
        <p:nvSpPr>
          <p:cNvPr id="5" name="Slide Number Placeholder 4"/>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1680437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158A3-F400-43DC-9C22-1532710B720A}" type="datetime1">
              <a:rPr lang="en-US" smtClean="0"/>
              <a:t>3/5/2024</a:t>
            </a:fld>
            <a:endParaRPr lang="en-US" dirty="0"/>
          </a:p>
        </p:txBody>
      </p:sp>
      <p:sp>
        <p:nvSpPr>
          <p:cNvPr id="3" name="Footer Placeholder 2"/>
          <p:cNvSpPr>
            <a:spLocks noGrp="1"/>
          </p:cNvSpPr>
          <p:nvPr>
            <p:ph type="ftr" sz="quarter" idx="11"/>
          </p:nvPr>
        </p:nvSpPr>
        <p:spPr/>
        <p:txBody>
          <a:bodyPr/>
          <a:lstStyle/>
          <a:p>
            <a:r>
              <a:rPr lang="en-US" dirty="0"/>
              <a:t>FY 2024/25 Mid-Year Budget Review</a:t>
            </a:r>
          </a:p>
        </p:txBody>
      </p:sp>
      <p:sp>
        <p:nvSpPr>
          <p:cNvPr id="4" name="Slide Number Placeholder 3"/>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223501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C7347-0CB9-4B72-A77B-DB5B47F3ED86}" type="datetime1">
              <a:rPr lang="en-US" smtClean="0"/>
              <a:t>3/5/2024</a:t>
            </a:fld>
            <a:endParaRPr lang="en-US" dirty="0"/>
          </a:p>
        </p:txBody>
      </p:sp>
      <p:sp>
        <p:nvSpPr>
          <p:cNvPr id="6" name="Footer Placeholder 5"/>
          <p:cNvSpPr>
            <a:spLocks noGrp="1"/>
          </p:cNvSpPr>
          <p:nvPr>
            <p:ph type="ftr" sz="quarter" idx="11"/>
          </p:nvPr>
        </p:nvSpPr>
        <p:spPr/>
        <p:txBody>
          <a:bodyPr/>
          <a:lstStyle/>
          <a:p>
            <a:r>
              <a:rPr lang="en-US" dirty="0"/>
              <a:t>FY 2024/25 Mid-Year Budget Review</a:t>
            </a:r>
          </a:p>
        </p:txBody>
      </p:sp>
      <p:sp>
        <p:nvSpPr>
          <p:cNvPr id="7" name="Slide Number Placeholder 6"/>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1127693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DCEDA0-BD5F-4EA4-84BB-B259A01B7299}" type="datetime1">
              <a:rPr lang="en-US" smtClean="0"/>
              <a:t>3/5/2024</a:t>
            </a:fld>
            <a:endParaRPr lang="en-US" dirty="0"/>
          </a:p>
        </p:txBody>
      </p:sp>
      <p:sp>
        <p:nvSpPr>
          <p:cNvPr id="6" name="Footer Placeholder 5"/>
          <p:cNvSpPr>
            <a:spLocks noGrp="1"/>
          </p:cNvSpPr>
          <p:nvPr>
            <p:ph type="ftr" sz="quarter" idx="11"/>
          </p:nvPr>
        </p:nvSpPr>
        <p:spPr/>
        <p:txBody>
          <a:bodyPr/>
          <a:lstStyle/>
          <a:p>
            <a:r>
              <a:rPr lang="en-US" dirty="0"/>
              <a:t>FY 2024/25 Mid-Year Budget Review</a:t>
            </a:r>
          </a:p>
        </p:txBody>
      </p:sp>
      <p:sp>
        <p:nvSpPr>
          <p:cNvPr id="7" name="Slide Number Placeholder 6"/>
          <p:cNvSpPr>
            <a:spLocks noGrp="1"/>
          </p:cNvSpPr>
          <p:nvPr>
            <p:ph type="sldNum" sz="quarter" idx="12"/>
          </p:nvPr>
        </p:nvSpPr>
        <p:spPr/>
        <p:txBody>
          <a:bodyPr/>
          <a:lstStyle/>
          <a:p>
            <a:fld id="{59BF0450-F954-4CE7-B607-09084ACA0AA5}" type="slidenum">
              <a:rPr lang="en-US" smtClean="0"/>
              <a:t>‹#›</a:t>
            </a:fld>
            <a:endParaRPr lang="en-US" dirty="0"/>
          </a:p>
        </p:txBody>
      </p:sp>
    </p:spTree>
    <p:extLst>
      <p:ext uri="{BB962C8B-B14F-4D97-AF65-F5344CB8AC3E}">
        <p14:creationId xmlns:p14="http://schemas.microsoft.com/office/powerpoint/2010/main" val="306368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AA365E69-BAD9-41A8-B23C-054D39796666}" type="datetime1">
              <a:rPr lang="en-US" smtClean="0"/>
              <a:t>3/5/2024</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dirty="0"/>
              <a:t>FY 2024/25 Mid-Year Budget Review</a:t>
            </a: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9BF0450-F954-4CE7-B607-09084ACA0AA5}" type="slidenum">
              <a:rPr lang="en-US" smtClean="0"/>
              <a:t>‹#›</a:t>
            </a:fld>
            <a:endParaRPr lang="en-US" dirty="0"/>
          </a:p>
        </p:txBody>
      </p:sp>
    </p:spTree>
    <p:extLst>
      <p:ext uri="{BB962C8B-B14F-4D97-AF65-F5344CB8AC3E}">
        <p14:creationId xmlns:p14="http://schemas.microsoft.com/office/powerpoint/2010/main" val="303811679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C3FB8-3E8C-43F5-B2FD-A1531A817C6D}"/>
              </a:ext>
            </a:extLst>
          </p:cNvPr>
          <p:cNvSpPr>
            <a:spLocks noGrp="1"/>
          </p:cNvSpPr>
          <p:nvPr>
            <p:ph type="ctrTitle"/>
          </p:nvPr>
        </p:nvSpPr>
        <p:spPr>
          <a:xfrm>
            <a:off x="2333295" y="365760"/>
            <a:ext cx="8481849" cy="3639872"/>
          </a:xfrm>
        </p:spPr>
        <p:txBody>
          <a:bodyPr>
            <a:normAutofit/>
          </a:bodyPr>
          <a:lstStyle/>
          <a:p>
            <a:pPr algn="ctr"/>
            <a:r>
              <a:rPr lang="en-US" sz="4500" dirty="0"/>
              <a:t>City of Pinole </a:t>
            </a:r>
            <a:br>
              <a:rPr lang="en-US" sz="4500" dirty="0"/>
            </a:br>
            <a:r>
              <a:rPr lang="en-US" sz="4500" dirty="0"/>
              <a:t>Fiscal Year (FY) 2023/24</a:t>
            </a:r>
            <a:br>
              <a:rPr lang="en-US" sz="4500" dirty="0"/>
            </a:br>
            <a:r>
              <a:rPr lang="en-US" sz="4500" dirty="0"/>
              <a:t>Second Quarter (Mid-Year)</a:t>
            </a:r>
            <a:br>
              <a:rPr lang="en-US" sz="4500" dirty="0"/>
            </a:br>
            <a:r>
              <a:rPr lang="en-US" sz="4500" dirty="0"/>
              <a:t>Financial Report</a:t>
            </a:r>
            <a:br>
              <a:rPr lang="en-US" sz="4500" dirty="0"/>
            </a:br>
            <a:endParaRPr lang="en-US" sz="4500" dirty="0"/>
          </a:p>
        </p:txBody>
      </p:sp>
      <p:sp>
        <p:nvSpPr>
          <p:cNvPr id="3" name="Subtitle 2">
            <a:extLst>
              <a:ext uri="{FF2B5EF4-FFF2-40B4-BE49-F238E27FC236}">
                <a16:creationId xmlns:a16="http://schemas.microsoft.com/office/drawing/2014/main" id="{A27B4F5E-2644-43B9-A928-A888FD418AFF}"/>
              </a:ext>
            </a:extLst>
          </p:cNvPr>
          <p:cNvSpPr>
            <a:spLocks noGrp="1"/>
          </p:cNvSpPr>
          <p:nvPr>
            <p:ph type="subTitle" idx="1"/>
          </p:nvPr>
        </p:nvSpPr>
        <p:spPr>
          <a:xfrm>
            <a:off x="4755939" y="4563205"/>
            <a:ext cx="5909200" cy="1691640"/>
          </a:xfrm>
        </p:spPr>
        <p:txBody>
          <a:bodyPr>
            <a:normAutofit/>
          </a:bodyPr>
          <a:lstStyle/>
          <a:p>
            <a:pPr algn="ctr">
              <a:spcBef>
                <a:spcPts val="0"/>
              </a:spcBef>
              <a:spcAft>
                <a:spcPts val="600"/>
              </a:spcAft>
            </a:pPr>
            <a:r>
              <a:rPr lang="en-US" sz="2800" cap="none" dirty="0"/>
              <a:t>City Council Meeting</a:t>
            </a:r>
          </a:p>
          <a:p>
            <a:pPr algn="ctr">
              <a:spcBef>
                <a:spcPts val="0"/>
              </a:spcBef>
              <a:spcAft>
                <a:spcPts val="600"/>
              </a:spcAft>
            </a:pPr>
            <a:r>
              <a:rPr lang="en-US" sz="2800" cap="none" dirty="0"/>
              <a:t>March 5, 2024 </a:t>
            </a:r>
          </a:p>
        </p:txBody>
      </p:sp>
      <p:sp>
        <p:nvSpPr>
          <p:cNvPr id="12" name="Rectangle 11">
            <a:extLst>
              <a:ext uri="{FF2B5EF4-FFF2-40B4-BE49-F238E27FC236}">
                <a16:creationId xmlns:a16="http://schemas.microsoft.com/office/drawing/2014/main" id="{F6492087-817F-4287-AC88-93B5968660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7" name="Picture 6" descr="Calendar&#10;&#10;Description automatically generated">
            <a:extLst>
              <a:ext uri="{FF2B5EF4-FFF2-40B4-BE49-F238E27FC236}">
                <a16:creationId xmlns:a16="http://schemas.microsoft.com/office/drawing/2014/main" id="{129E435E-1BD7-4E93-9858-FD71A5C72D6C}"/>
              </a:ext>
            </a:extLst>
          </p:cNvPr>
          <p:cNvPicPr>
            <a:picLocks noChangeAspect="1"/>
          </p:cNvPicPr>
          <p:nvPr/>
        </p:nvPicPr>
        <p:blipFill rotWithShape="1">
          <a:blip r:embed="rId3">
            <a:extLst>
              <a:ext uri="{28A0092B-C50C-407E-A947-70E740481C1C}">
                <a14:useLocalDpi xmlns:a14="http://schemas.microsoft.com/office/drawing/2010/main" val="0"/>
              </a:ext>
            </a:extLst>
          </a:blip>
          <a:srcRect l="9570" r="317" b="-5"/>
          <a:stretch/>
        </p:blipFill>
        <p:spPr>
          <a:xfrm>
            <a:off x="3490244" y="3286781"/>
            <a:ext cx="2531390" cy="2788197"/>
          </a:xfrm>
          <a:prstGeom prst="rect">
            <a:avLst/>
          </a:prstGeom>
        </p:spPr>
      </p:pic>
    </p:spTree>
    <p:extLst>
      <p:ext uri="{BB962C8B-B14F-4D97-AF65-F5344CB8AC3E}">
        <p14:creationId xmlns:p14="http://schemas.microsoft.com/office/powerpoint/2010/main" val="3304416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399392" y="479994"/>
            <a:ext cx="9692640" cy="539510"/>
          </a:xfrm>
        </p:spPr>
        <p:txBody>
          <a:bodyPr>
            <a:normAutofit fontScale="90000"/>
          </a:bodyPr>
          <a:lstStyle/>
          <a:p>
            <a:r>
              <a:rPr lang="en-US" dirty="0"/>
              <a:t>Recreation Fund Budget Summary</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p:txBody>
          <a:bodyPr>
            <a:normAutofit/>
          </a:bodyPr>
          <a:lstStyle/>
          <a:p>
            <a:pPr>
              <a:buFont typeface="Arial" panose="020B0604020202020204" pitchFamily="34" charset="0"/>
              <a:buChar char="•"/>
            </a:pPr>
            <a:endParaRPr lang="en-US" sz="2400" dirty="0"/>
          </a:p>
          <a:p>
            <a:pPr marL="0" indent="0">
              <a:buNone/>
            </a:pPr>
            <a:endParaRPr lang="en-US" sz="2400" dirty="0"/>
          </a:p>
          <a:p>
            <a:pPr marL="0" indent="0">
              <a:buNone/>
            </a:pPr>
            <a:endParaRPr lang="en-US" sz="24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graphicFrame>
        <p:nvGraphicFramePr>
          <p:cNvPr id="10" name="Table 9">
            <a:extLst>
              <a:ext uri="{FF2B5EF4-FFF2-40B4-BE49-F238E27FC236}">
                <a16:creationId xmlns:a16="http://schemas.microsoft.com/office/drawing/2014/main" id="{A4DAB1BB-952D-4B71-83D1-47D3B7A75951}"/>
              </a:ext>
            </a:extLst>
          </p:cNvPr>
          <p:cNvGraphicFramePr>
            <a:graphicFrameLocks noGrp="1"/>
          </p:cNvGraphicFramePr>
          <p:nvPr>
            <p:extLst>
              <p:ext uri="{D42A27DB-BD31-4B8C-83A1-F6EECF244321}">
                <p14:modId xmlns:p14="http://schemas.microsoft.com/office/powerpoint/2010/main" val="2538547029"/>
              </p:ext>
            </p:extLst>
          </p:nvPr>
        </p:nvGraphicFramePr>
        <p:xfrm>
          <a:off x="399392" y="1213641"/>
          <a:ext cx="10481897" cy="4109905"/>
        </p:xfrm>
        <a:graphic>
          <a:graphicData uri="http://schemas.openxmlformats.org/drawingml/2006/table">
            <a:tbl>
              <a:tblPr firstCol="1">
                <a:tableStyleId>{69CF1AB2-1976-4502-BF36-3FF5EA218861}</a:tableStyleId>
              </a:tblPr>
              <a:tblGrid>
                <a:gridCol w="3324352">
                  <a:extLst>
                    <a:ext uri="{9D8B030D-6E8A-4147-A177-3AD203B41FA5}">
                      <a16:colId xmlns:a16="http://schemas.microsoft.com/office/drawing/2014/main" val="1505234611"/>
                    </a:ext>
                  </a:extLst>
                </a:gridCol>
                <a:gridCol w="1587063">
                  <a:extLst>
                    <a:ext uri="{9D8B030D-6E8A-4147-A177-3AD203B41FA5}">
                      <a16:colId xmlns:a16="http://schemas.microsoft.com/office/drawing/2014/main" val="3389899508"/>
                    </a:ext>
                  </a:extLst>
                </a:gridCol>
                <a:gridCol w="1524000">
                  <a:extLst>
                    <a:ext uri="{9D8B030D-6E8A-4147-A177-3AD203B41FA5}">
                      <a16:colId xmlns:a16="http://schemas.microsoft.com/office/drawing/2014/main" val="565379469"/>
                    </a:ext>
                  </a:extLst>
                </a:gridCol>
                <a:gridCol w="1502979">
                  <a:extLst>
                    <a:ext uri="{9D8B030D-6E8A-4147-A177-3AD203B41FA5}">
                      <a16:colId xmlns:a16="http://schemas.microsoft.com/office/drawing/2014/main" val="3022412734"/>
                    </a:ext>
                  </a:extLst>
                </a:gridCol>
                <a:gridCol w="1377776">
                  <a:extLst>
                    <a:ext uri="{9D8B030D-6E8A-4147-A177-3AD203B41FA5}">
                      <a16:colId xmlns:a16="http://schemas.microsoft.com/office/drawing/2014/main" val="2117431118"/>
                    </a:ext>
                  </a:extLst>
                </a:gridCol>
                <a:gridCol w="1165727">
                  <a:extLst>
                    <a:ext uri="{9D8B030D-6E8A-4147-A177-3AD203B41FA5}">
                      <a16:colId xmlns:a16="http://schemas.microsoft.com/office/drawing/2014/main" val="3665381567"/>
                    </a:ext>
                  </a:extLst>
                </a:gridCol>
              </a:tblGrid>
              <a:tr h="747028">
                <a:tc>
                  <a:txBody>
                    <a:bodyPr/>
                    <a:lstStyle/>
                    <a:p>
                      <a:pPr algn="ctr" fontAlgn="t"/>
                      <a:endParaRPr lang="en-US" sz="2000" b="1" i="0" u="none" strike="noStrike" dirty="0">
                        <a:solidFill>
                          <a:srgbClr val="000000"/>
                        </a:solidFill>
                        <a:effectLst/>
                        <a:latin typeface="+mn-lt"/>
                      </a:endParaRPr>
                    </a:p>
                  </a:txBody>
                  <a:tcPr marL="9525" marR="9525" marT="9525" marB="0"/>
                </a:tc>
                <a:tc>
                  <a:txBody>
                    <a:bodyPr/>
                    <a:lstStyle/>
                    <a:p>
                      <a:pPr algn="ctr" fontAlgn="t"/>
                      <a:r>
                        <a:rPr lang="en-US" sz="2000" b="1" u="none" strike="noStrike" dirty="0">
                          <a:effectLst/>
                        </a:rPr>
                        <a:t>Revised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Proposed Adjustments</a:t>
                      </a:r>
                      <a:endParaRPr lang="en-US" sz="2000" b="1"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ctr" fontAlgn="t"/>
                      <a:r>
                        <a:rPr lang="en-US" sz="2000" b="1" u="none" strike="noStrike" dirty="0">
                          <a:solidFill>
                            <a:srgbClr val="000000"/>
                          </a:solidFill>
                          <a:effectLst/>
                        </a:rPr>
                        <a:t>Amended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YTD Actuals + Encumbs.</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solidFill>
                            <a:srgbClr val="000000"/>
                          </a:solidFill>
                          <a:effectLst/>
                        </a:rPr>
                        <a:t>% of Amended Budget</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28661399"/>
                  </a:ext>
                </a:extLst>
              </a:tr>
              <a:tr h="637196">
                <a:tc>
                  <a:txBody>
                    <a:bodyPr/>
                    <a:lstStyle/>
                    <a:p>
                      <a:pPr algn="l" fontAlgn="t"/>
                      <a:r>
                        <a:rPr lang="en-US" sz="2000" b="0" u="none" strike="noStrike" dirty="0">
                          <a:effectLst/>
                        </a:rPr>
                        <a:t>Total Revenues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$ 1,288,797</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$ 8,670       </a:t>
                      </a:r>
                      <a:endParaRPr lang="en-US" sz="2000" b="0"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  1,297,467</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$ 189,416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15%</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644885629"/>
                  </a:ext>
                </a:extLst>
              </a:tr>
              <a:tr h="637196">
                <a:tc>
                  <a:txBody>
                    <a:bodyPr/>
                    <a:lstStyle/>
                    <a:p>
                      <a:pPr algn="l" fontAlgn="t"/>
                      <a:r>
                        <a:rPr lang="en-US" sz="2000" b="0" u="none" strike="noStrike" dirty="0">
                          <a:effectLst/>
                        </a:rPr>
                        <a:t>Total Expenditures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2,135,264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b="0" i="0" u="none" strike="noStrike" dirty="0">
                          <a:solidFill>
                            <a:srgbClr val="000000"/>
                          </a:solidFill>
                          <a:effectLst/>
                          <a:latin typeface="+mn-lt"/>
                        </a:rPr>
                        <a:t>132,603</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2,267,867</a:t>
                      </a:r>
                    </a:p>
                  </a:txBody>
                  <a:tcPr marL="9525" marR="9525" marT="9525" marB="0"/>
                </a:tc>
                <a:tc>
                  <a:txBody>
                    <a:bodyPr/>
                    <a:lstStyle/>
                    <a:p>
                      <a:pPr algn="r" fontAlgn="t"/>
                      <a:r>
                        <a:rPr lang="en-US" sz="2000" b="0" i="0" u="none" strike="noStrike" dirty="0">
                          <a:solidFill>
                            <a:srgbClr val="000000"/>
                          </a:solidFill>
                          <a:effectLst/>
                          <a:latin typeface="+mn-lt"/>
                        </a:rPr>
                        <a:t>935,052</a:t>
                      </a:r>
                    </a:p>
                  </a:txBody>
                  <a:tcPr marL="9525" marR="9525" marT="9525" marB="0"/>
                </a:tc>
                <a:tc>
                  <a:txBody>
                    <a:bodyPr/>
                    <a:lstStyle/>
                    <a:p>
                      <a:pPr algn="r" fontAlgn="b"/>
                      <a:r>
                        <a:rPr lang="en-US" sz="2000" b="0" u="none" strike="noStrike" dirty="0">
                          <a:solidFill>
                            <a:srgbClr val="000000"/>
                          </a:solidFill>
                          <a:effectLst/>
                        </a:rPr>
                        <a:t>44%</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78671125"/>
                  </a:ext>
                </a:extLst>
              </a:tr>
              <a:tr h="637196">
                <a:tc>
                  <a:txBody>
                    <a:bodyPr/>
                    <a:lstStyle/>
                    <a:p>
                      <a:pPr algn="l" fontAlgn="t"/>
                      <a:r>
                        <a:rPr lang="en-US" sz="2000" u="none" strike="noStrike" dirty="0">
                          <a:effectLst/>
                        </a:rPr>
                        <a:t>  Net surplus/deficit</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(846,467)</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b="1" u="none" strike="noStrike" dirty="0">
                          <a:effectLst/>
                        </a:rPr>
                        <a:t>(123,933)              </a:t>
                      </a:r>
                      <a:endParaRPr lang="en-US" sz="2000" b="1"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1" i="0" u="none" strike="noStrike" dirty="0">
                          <a:solidFill>
                            <a:srgbClr val="000000"/>
                          </a:solidFill>
                          <a:effectLst/>
                          <a:latin typeface="+mn-lt"/>
                        </a:rPr>
                        <a:t>(970,400)</a:t>
                      </a:r>
                    </a:p>
                  </a:txBody>
                  <a:tcPr marL="9525" marR="9525" marT="9525" marB="0"/>
                </a:tc>
                <a:tc>
                  <a:txBody>
                    <a:bodyPr/>
                    <a:lstStyle/>
                    <a:p>
                      <a:pPr algn="r" fontAlgn="t"/>
                      <a:r>
                        <a:rPr lang="en-US" sz="2000" b="1" u="none" strike="noStrike" dirty="0">
                          <a:effectLst/>
                        </a:rPr>
                        <a:t>  (745,636)</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1"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517263785"/>
                  </a:ext>
                </a:extLst>
              </a:tr>
              <a:tr h="637196">
                <a:tc>
                  <a:txBody>
                    <a:bodyPr/>
                    <a:lstStyle/>
                    <a:p>
                      <a:pPr algn="l" fontAlgn="t"/>
                      <a:r>
                        <a:rPr lang="en-US" sz="2000" b="0" u="none" strike="noStrike" dirty="0">
                          <a:effectLst/>
                        </a:rPr>
                        <a:t>Beginning Fund Balance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(21,036)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0" i="0" u="none" strike="noStrike" dirty="0">
                          <a:solidFill>
                            <a:srgbClr val="000000"/>
                          </a:solidFill>
                          <a:effectLst/>
                          <a:latin typeface="+mn-lt"/>
                        </a:rPr>
                        <a:t>(21,036)</a:t>
                      </a:r>
                    </a:p>
                  </a:txBody>
                  <a:tcPr marL="9525" marR="9525" marT="9525" marB="0"/>
                </a:tc>
                <a:tc>
                  <a:txBody>
                    <a:bodyPr/>
                    <a:lstStyle/>
                    <a:p>
                      <a:pPr algn="r" fontAlgn="t"/>
                      <a:endParaRPr lang="en-US" sz="2000" b="0"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1090546"/>
                  </a:ext>
                </a:extLst>
              </a:tr>
              <a:tr h="637196">
                <a:tc>
                  <a:txBody>
                    <a:bodyPr/>
                    <a:lstStyle/>
                    <a:p>
                      <a:pPr algn="l" fontAlgn="t"/>
                      <a:r>
                        <a:rPr lang="en-US" sz="2000" u="none" strike="noStrike" dirty="0">
                          <a:effectLst/>
                        </a:rPr>
                        <a:t>Projected Ending Fund Balance</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a:t>
                      </a:r>
                      <a:r>
                        <a:rPr lang="en-US" sz="2000" b="1" u="none" strike="noStrike" dirty="0">
                          <a:effectLst/>
                        </a:rPr>
                        <a:t>$</a:t>
                      </a:r>
                      <a:r>
                        <a:rPr lang="en-US" sz="2000" u="none" strike="noStrike" dirty="0">
                          <a:effectLst/>
                        </a:rPr>
                        <a:t> (</a:t>
                      </a:r>
                      <a:r>
                        <a:rPr lang="en-US" sz="2000" b="1" u="none" strike="noStrike" dirty="0">
                          <a:effectLst/>
                        </a:rPr>
                        <a:t>867,503)    </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1" i="0" u="none" strike="noStrike" dirty="0">
                          <a:solidFill>
                            <a:srgbClr val="000000"/>
                          </a:solidFill>
                          <a:effectLst/>
                          <a:latin typeface="+mn-lt"/>
                        </a:rPr>
                        <a:t>$ (991,436)</a:t>
                      </a:r>
                    </a:p>
                  </a:txBody>
                  <a:tcPr marL="9525" marR="9525" marT="9525" marB="0"/>
                </a:tc>
                <a:tc>
                  <a:txBody>
                    <a:bodyPr/>
                    <a:lstStyle/>
                    <a:p>
                      <a:pPr algn="r" fontAlgn="t"/>
                      <a:r>
                        <a:rPr lang="en-US" sz="2000" u="none" strike="noStrike" dirty="0">
                          <a:effectLst/>
                        </a:rPr>
                        <a:t> </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86241344"/>
                  </a:ext>
                </a:extLst>
              </a:tr>
            </a:tbl>
          </a:graphicData>
        </a:graphic>
      </p:graphicFrame>
      <p:sp>
        <p:nvSpPr>
          <p:cNvPr id="4" name="Slide Number Placeholder 3">
            <a:extLst>
              <a:ext uri="{FF2B5EF4-FFF2-40B4-BE49-F238E27FC236}">
                <a16:creationId xmlns:a16="http://schemas.microsoft.com/office/drawing/2014/main" id="{7169694F-99F6-46EA-937B-38BC26894625}"/>
              </a:ext>
            </a:extLst>
          </p:cNvPr>
          <p:cNvSpPr>
            <a:spLocks noGrp="1"/>
          </p:cNvSpPr>
          <p:nvPr>
            <p:ph type="sldNum" sz="quarter" idx="12"/>
          </p:nvPr>
        </p:nvSpPr>
        <p:spPr/>
        <p:txBody>
          <a:bodyPr>
            <a:normAutofit lnSpcReduction="10000"/>
          </a:bodyPr>
          <a:lstStyle/>
          <a:p>
            <a:fld id="{59BF0450-F954-4CE7-B607-09084ACA0AA5}" type="slidenum">
              <a:rPr lang="en-US" smtClean="0"/>
              <a:t>10</a:t>
            </a:fld>
            <a:endParaRPr lang="en-US" dirty="0"/>
          </a:p>
        </p:txBody>
      </p:sp>
      <p:sp>
        <p:nvSpPr>
          <p:cNvPr id="5" name="TextBox 4">
            <a:extLst>
              <a:ext uri="{FF2B5EF4-FFF2-40B4-BE49-F238E27FC236}">
                <a16:creationId xmlns:a16="http://schemas.microsoft.com/office/drawing/2014/main" id="{6061882A-E3EB-14A2-3656-F1B2B3A23212}"/>
              </a:ext>
            </a:extLst>
          </p:cNvPr>
          <p:cNvSpPr txBox="1"/>
          <p:nvPr/>
        </p:nvSpPr>
        <p:spPr>
          <a:xfrm>
            <a:off x="259396" y="5533806"/>
            <a:ext cx="10889139" cy="923330"/>
          </a:xfrm>
          <a:prstGeom prst="rect">
            <a:avLst/>
          </a:prstGeom>
          <a:noFill/>
        </p:spPr>
        <p:txBody>
          <a:bodyPr wrap="square" rtlCol="0">
            <a:spAutoFit/>
          </a:bodyPr>
          <a:lstStyle/>
          <a:p>
            <a:r>
              <a:rPr lang="en-US" b="1" dirty="0"/>
              <a:t>Proposed Adjustments: </a:t>
            </a:r>
            <a:r>
              <a:rPr lang="en-US" dirty="0"/>
              <a:t>Net increase in the revenue budget for the Tobacco Grant funding and senior program fees; and decreases in several youth programs due to lower participation. Net increase in the expenditure budget to appropriate funds for grant-reimbursable expenditures and building maintenance. </a:t>
            </a:r>
          </a:p>
        </p:txBody>
      </p:sp>
    </p:spTree>
    <p:extLst>
      <p:ext uri="{BB962C8B-B14F-4D97-AF65-F5344CB8AC3E}">
        <p14:creationId xmlns:p14="http://schemas.microsoft.com/office/powerpoint/2010/main" val="346639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399392" y="479993"/>
            <a:ext cx="9692640" cy="498205"/>
          </a:xfrm>
        </p:spPr>
        <p:txBody>
          <a:bodyPr>
            <a:normAutofit fontScale="90000"/>
          </a:bodyPr>
          <a:lstStyle/>
          <a:p>
            <a:r>
              <a:rPr lang="en-US" dirty="0"/>
              <a:t>Building and Planning Fund Budget Summary</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p:txBody>
          <a:bodyPr>
            <a:normAutofit/>
          </a:bodyPr>
          <a:lstStyle/>
          <a:p>
            <a:pPr>
              <a:buFont typeface="Arial" panose="020B0604020202020204" pitchFamily="34" charset="0"/>
              <a:buChar char="•"/>
            </a:pPr>
            <a:endParaRPr lang="en-US" sz="2400" dirty="0"/>
          </a:p>
          <a:p>
            <a:pPr marL="0" indent="0">
              <a:buNone/>
            </a:pPr>
            <a:endParaRPr lang="en-US" sz="2400" dirty="0"/>
          </a:p>
          <a:p>
            <a:pPr marL="0" indent="0">
              <a:buNone/>
            </a:pPr>
            <a:endParaRPr lang="en-US" sz="24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graphicFrame>
        <p:nvGraphicFramePr>
          <p:cNvPr id="10" name="Table 9">
            <a:extLst>
              <a:ext uri="{FF2B5EF4-FFF2-40B4-BE49-F238E27FC236}">
                <a16:creationId xmlns:a16="http://schemas.microsoft.com/office/drawing/2014/main" id="{A4DAB1BB-952D-4B71-83D1-47D3B7A75951}"/>
              </a:ext>
            </a:extLst>
          </p:cNvPr>
          <p:cNvGraphicFramePr>
            <a:graphicFrameLocks noGrp="1"/>
          </p:cNvGraphicFramePr>
          <p:nvPr>
            <p:extLst>
              <p:ext uri="{D42A27DB-BD31-4B8C-83A1-F6EECF244321}">
                <p14:modId xmlns:p14="http://schemas.microsoft.com/office/powerpoint/2010/main" val="2428518815"/>
              </p:ext>
            </p:extLst>
          </p:nvPr>
        </p:nvGraphicFramePr>
        <p:xfrm>
          <a:off x="399392" y="1146902"/>
          <a:ext cx="10530737" cy="4109905"/>
        </p:xfrm>
        <a:graphic>
          <a:graphicData uri="http://schemas.openxmlformats.org/drawingml/2006/table">
            <a:tbl>
              <a:tblPr firstCol="1">
                <a:tableStyleId>{69CF1AB2-1976-4502-BF36-3FF5EA218861}</a:tableStyleId>
              </a:tblPr>
              <a:tblGrid>
                <a:gridCol w="3394842">
                  <a:extLst>
                    <a:ext uri="{9D8B030D-6E8A-4147-A177-3AD203B41FA5}">
                      <a16:colId xmlns:a16="http://schemas.microsoft.com/office/drawing/2014/main" val="1505234611"/>
                    </a:ext>
                  </a:extLst>
                </a:gridCol>
                <a:gridCol w="1597573">
                  <a:extLst>
                    <a:ext uri="{9D8B030D-6E8A-4147-A177-3AD203B41FA5}">
                      <a16:colId xmlns:a16="http://schemas.microsoft.com/office/drawing/2014/main" val="3389899508"/>
                    </a:ext>
                  </a:extLst>
                </a:gridCol>
                <a:gridCol w="1481959">
                  <a:extLst>
                    <a:ext uri="{9D8B030D-6E8A-4147-A177-3AD203B41FA5}">
                      <a16:colId xmlns:a16="http://schemas.microsoft.com/office/drawing/2014/main" val="565379469"/>
                    </a:ext>
                  </a:extLst>
                </a:gridCol>
                <a:gridCol w="1502979">
                  <a:extLst>
                    <a:ext uri="{9D8B030D-6E8A-4147-A177-3AD203B41FA5}">
                      <a16:colId xmlns:a16="http://schemas.microsoft.com/office/drawing/2014/main" val="3022412734"/>
                    </a:ext>
                  </a:extLst>
                </a:gridCol>
                <a:gridCol w="1439917">
                  <a:extLst>
                    <a:ext uri="{9D8B030D-6E8A-4147-A177-3AD203B41FA5}">
                      <a16:colId xmlns:a16="http://schemas.microsoft.com/office/drawing/2014/main" val="2117431118"/>
                    </a:ext>
                  </a:extLst>
                </a:gridCol>
                <a:gridCol w="1113467">
                  <a:extLst>
                    <a:ext uri="{9D8B030D-6E8A-4147-A177-3AD203B41FA5}">
                      <a16:colId xmlns:a16="http://schemas.microsoft.com/office/drawing/2014/main" val="3665381567"/>
                    </a:ext>
                  </a:extLst>
                </a:gridCol>
              </a:tblGrid>
              <a:tr h="747028">
                <a:tc>
                  <a:txBody>
                    <a:bodyPr/>
                    <a:lstStyle/>
                    <a:p>
                      <a:pPr algn="ctr" fontAlgn="t"/>
                      <a:endParaRPr lang="en-US" sz="2000" b="1" i="0" u="none" strike="noStrike" dirty="0">
                        <a:solidFill>
                          <a:srgbClr val="000000"/>
                        </a:solidFill>
                        <a:effectLst/>
                        <a:latin typeface="+mn-lt"/>
                      </a:endParaRPr>
                    </a:p>
                  </a:txBody>
                  <a:tcPr marL="9525" marR="9525" marT="9525" marB="0"/>
                </a:tc>
                <a:tc>
                  <a:txBody>
                    <a:bodyPr/>
                    <a:lstStyle/>
                    <a:p>
                      <a:pPr algn="ctr" fontAlgn="t"/>
                      <a:r>
                        <a:rPr lang="en-US" sz="2000" b="1" u="none" strike="noStrike" dirty="0">
                          <a:effectLst/>
                        </a:rPr>
                        <a:t>Revised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Proposed Adjustments</a:t>
                      </a:r>
                      <a:endParaRPr lang="en-US" sz="2000" b="1"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ctr" fontAlgn="t"/>
                      <a:r>
                        <a:rPr lang="en-US" sz="2000" b="1" u="none" strike="noStrike" dirty="0">
                          <a:solidFill>
                            <a:srgbClr val="000000"/>
                          </a:solidFill>
                          <a:effectLst/>
                        </a:rPr>
                        <a:t>Amended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YTD Actuals + Encumbs.</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solidFill>
                            <a:srgbClr val="000000"/>
                          </a:solidFill>
                          <a:effectLst/>
                        </a:rPr>
                        <a:t>% of Amended Budget</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28661399"/>
                  </a:ext>
                </a:extLst>
              </a:tr>
              <a:tr h="637196">
                <a:tc>
                  <a:txBody>
                    <a:bodyPr/>
                    <a:lstStyle/>
                    <a:p>
                      <a:pPr algn="l" fontAlgn="t"/>
                      <a:r>
                        <a:rPr lang="en-US" sz="2000" b="0" u="none" strike="noStrike" dirty="0">
                          <a:effectLst/>
                        </a:rPr>
                        <a:t>Total Revenues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$ 1,411,477</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$ 69,795       </a:t>
                      </a:r>
                      <a:endParaRPr lang="en-US" sz="2000" b="0"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$ 1,481,272</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$ 1,012,103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72%</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644885629"/>
                  </a:ext>
                </a:extLst>
              </a:tr>
              <a:tr h="637196">
                <a:tc>
                  <a:txBody>
                    <a:bodyPr/>
                    <a:lstStyle/>
                    <a:p>
                      <a:pPr algn="l" fontAlgn="t"/>
                      <a:r>
                        <a:rPr lang="en-US" sz="2000" b="0" u="none" strike="noStrike" dirty="0">
                          <a:effectLst/>
                        </a:rPr>
                        <a:t>Total Expenditures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2,151,428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b="0" i="0" u="none" strike="noStrike" dirty="0">
                          <a:solidFill>
                            <a:srgbClr val="000000"/>
                          </a:solidFill>
                          <a:effectLst/>
                          <a:latin typeface="+mn-lt"/>
                        </a:rPr>
                        <a:t>62,780</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2,224,208</a:t>
                      </a:r>
                    </a:p>
                  </a:txBody>
                  <a:tcPr marL="9525" marR="9525" marT="9525" marB="0"/>
                </a:tc>
                <a:tc>
                  <a:txBody>
                    <a:bodyPr/>
                    <a:lstStyle/>
                    <a:p>
                      <a:pPr algn="r" fontAlgn="t"/>
                      <a:r>
                        <a:rPr lang="en-US" sz="2000" b="0" i="0" u="none" strike="noStrike" dirty="0">
                          <a:solidFill>
                            <a:srgbClr val="000000"/>
                          </a:solidFill>
                          <a:effectLst/>
                          <a:latin typeface="+mn-lt"/>
                        </a:rPr>
                        <a:t>1,002,335</a:t>
                      </a:r>
                    </a:p>
                  </a:txBody>
                  <a:tcPr marL="9525" marR="9525" marT="9525" marB="0"/>
                </a:tc>
                <a:tc>
                  <a:txBody>
                    <a:bodyPr/>
                    <a:lstStyle/>
                    <a:p>
                      <a:pPr algn="r" fontAlgn="b"/>
                      <a:r>
                        <a:rPr lang="en-US" sz="2000" b="0" u="none" strike="noStrike" dirty="0">
                          <a:solidFill>
                            <a:srgbClr val="000000"/>
                          </a:solidFill>
                          <a:effectLst/>
                        </a:rPr>
                        <a:t>45%</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78671125"/>
                  </a:ext>
                </a:extLst>
              </a:tr>
              <a:tr h="637196">
                <a:tc>
                  <a:txBody>
                    <a:bodyPr/>
                    <a:lstStyle/>
                    <a:p>
                      <a:pPr algn="l" fontAlgn="t"/>
                      <a:r>
                        <a:rPr lang="en-US" sz="2000" u="none" strike="noStrike" dirty="0">
                          <a:effectLst/>
                        </a:rPr>
                        <a:t>  Net surplus/deficit</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(739,951)</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b="1" u="none" strike="noStrike" dirty="0">
                          <a:effectLst/>
                        </a:rPr>
                        <a:t>7,015              </a:t>
                      </a:r>
                      <a:endParaRPr lang="en-US" sz="2000" b="1"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1" i="0" u="none" strike="noStrike" dirty="0">
                          <a:solidFill>
                            <a:srgbClr val="000000"/>
                          </a:solidFill>
                          <a:effectLst/>
                          <a:latin typeface="+mn-lt"/>
                        </a:rPr>
                        <a:t>(742,936)</a:t>
                      </a:r>
                    </a:p>
                  </a:txBody>
                  <a:tcPr marL="9525" marR="9525" marT="9525" marB="0"/>
                </a:tc>
                <a:tc>
                  <a:txBody>
                    <a:bodyPr/>
                    <a:lstStyle/>
                    <a:p>
                      <a:pPr algn="r" fontAlgn="t"/>
                      <a:r>
                        <a:rPr lang="en-US" sz="2000" b="1" u="none" strike="noStrike" dirty="0">
                          <a:effectLst/>
                        </a:rPr>
                        <a:t>  9,768</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1"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517263785"/>
                  </a:ext>
                </a:extLst>
              </a:tr>
              <a:tr h="637196">
                <a:tc>
                  <a:txBody>
                    <a:bodyPr/>
                    <a:lstStyle/>
                    <a:p>
                      <a:pPr algn="l" fontAlgn="t"/>
                      <a:r>
                        <a:rPr lang="en-US" sz="2000" b="0" u="none" strike="noStrike" dirty="0">
                          <a:effectLst/>
                        </a:rPr>
                        <a:t>Beginning Fund Balance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(1,526,213)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0" i="0" u="none" strike="noStrike" dirty="0">
                          <a:solidFill>
                            <a:srgbClr val="000000"/>
                          </a:solidFill>
                          <a:effectLst/>
                          <a:latin typeface="+mn-lt"/>
                        </a:rPr>
                        <a:t>(1,526,213)</a:t>
                      </a:r>
                    </a:p>
                  </a:txBody>
                  <a:tcPr marL="9525" marR="9525" marT="9525" marB="0"/>
                </a:tc>
                <a:tc>
                  <a:txBody>
                    <a:bodyPr/>
                    <a:lstStyle/>
                    <a:p>
                      <a:pPr algn="r" fontAlgn="t"/>
                      <a:endParaRPr lang="en-US" sz="2000" b="0"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1090546"/>
                  </a:ext>
                </a:extLst>
              </a:tr>
              <a:tr h="637196">
                <a:tc>
                  <a:txBody>
                    <a:bodyPr/>
                    <a:lstStyle/>
                    <a:p>
                      <a:pPr algn="l" fontAlgn="t"/>
                      <a:r>
                        <a:rPr lang="en-US" sz="2000" u="none" strike="noStrike" dirty="0">
                          <a:effectLst/>
                        </a:rPr>
                        <a:t>Projected Ending Fund Balance</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a:t>
                      </a:r>
                      <a:r>
                        <a:rPr lang="en-US" sz="2000" b="1" u="none" strike="noStrike" dirty="0">
                          <a:effectLst/>
                        </a:rPr>
                        <a:t>$ (2,266,165)    </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1" i="0" u="none" strike="noStrike" dirty="0">
                          <a:solidFill>
                            <a:srgbClr val="000000"/>
                          </a:solidFill>
                          <a:effectLst/>
                          <a:latin typeface="+mn-lt"/>
                        </a:rPr>
                        <a:t>$ (2,269,150)</a:t>
                      </a:r>
                    </a:p>
                  </a:txBody>
                  <a:tcPr marL="9525" marR="9525" marT="9525" marB="0"/>
                </a:tc>
                <a:tc>
                  <a:txBody>
                    <a:bodyPr/>
                    <a:lstStyle/>
                    <a:p>
                      <a:pPr algn="r" fontAlgn="t"/>
                      <a:r>
                        <a:rPr lang="en-US" sz="2000" u="none" strike="noStrike" dirty="0">
                          <a:effectLst/>
                        </a:rPr>
                        <a:t> </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86241344"/>
                  </a:ext>
                </a:extLst>
              </a:tr>
            </a:tbl>
          </a:graphicData>
        </a:graphic>
      </p:graphicFrame>
      <p:sp>
        <p:nvSpPr>
          <p:cNvPr id="4" name="Slide Number Placeholder 3">
            <a:extLst>
              <a:ext uri="{FF2B5EF4-FFF2-40B4-BE49-F238E27FC236}">
                <a16:creationId xmlns:a16="http://schemas.microsoft.com/office/drawing/2014/main" id="{7169694F-99F6-46EA-937B-38BC26894625}"/>
              </a:ext>
            </a:extLst>
          </p:cNvPr>
          <p:cNvSpPr>
            <a:spLocks noGrp="1"/>
          </p:cNvSpPr>
          <p:nvPr>
            <p:ph type="sldNum" sz="quarter" idx="12"/>
          </p:nvPr>
        </p:nvSpPr>
        <p:spPr/>
        <p:txBody>
          <a:bodyPr>
            <a:normAutofit lnSpcReduction="10000"/>
          </a:bodyPr>
          <a:lstStyle/>
          <a:p>
            <a:fld id="{59BF0450-F954-4CE7-B607-09084ACA0AA5}" type="slidenum">
              <a:rPr lang="en-US" smtClean="0"/>
              <a:t>11</a:t>
            </a:fld>
            <a:endParaRPr lang="en-US" dirty="0"/>
          </a:p>
        </p:txBody>
      </p:sp>
      <p:sp>
        <p:nvSpPr>
          <p:cNvPr id="5" name="TextBox 4">
            <a:extLst>
              <a:ext uri="{FF2B5EF4-FFF2-40B4-BE49-F238E27FC236}">
                <a16:creationId xmlns:a16="http://schemas.microsoft.com/office/drawing/2014/main" id="{6061882A-E3EB-14A2-3656-F1B2B3A23212}"/>
              </a:ext>
            </a:extLst>
          </p:cNvPr>
          <p:cNvSpPr txBox="1"/>
          <p:nvPr/>
        </p:nvSpPr>
        <p:spPr>
          <a:xfrm>
            <a:off x="259396" y="5454677"/>
            <a:ext cx="10889139" cy="923330"/>
          </a:xfrm>
          <a:prstGeom prst="rect">
            <a:avLst/>
          </a:prstGeom>
          <a:noFill/>
        </p:spPr>
        <p:txBody>
          <a:bodyPr wrap="square" rtlCol="0">
            <a:spAutoFit/>
          </a:bodyPr>
          <a:lstStyle/>
          <a:p>
            <a:r>
              <a:rPr lang="en-US" b="1" dirty="0"/>
              <a:t>Proposed Adjustments: </a:t>
            </a:r>
            <a:r>
              <a:rPr lang="en-US" dirty="0"/>
              <a:t>Increase in the revenue budget for the State of California Housing Grant funding.  Increase in the expenditure budget to carry forward funds for the proportional share of the new online permitting and licensing system. </a:t>
            </a:r>
          </a:p>
        </p:txBody>
      </p:sp>
    </p:spTree>
    <p:extLst>
      <p:ext uri="{BB962C8B-B14F-4D97-AF65-F5344CB8AC3E}">
        <p14:creationId xmlns:p14="http://schemas.microsoft.com/office/powerpoint/2010/main" val="725630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399392" y="479993"/>
            <a:ext cx="9692640" cy="560531"/>
          </a:xfrm>
        </p:spPr>
        <p:txBody>
          <a:bodyPr>
            <a:normAutofit fontScale="90000"/>
          </a:bodyPr>
          <a:lstStyle/>
          <a:p>
            <a:r>
              <a:rPr lang="en-US" dirty="0"/>
              <a:t>Cable Access TV Fund Budget Summary</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p:txBody>
          <a:bodyPr>
            <a:normAutofit/>
          </a:bodyPr>
          <a:lstStyle/>
          <a:p>
            <a:pPr>
              <a:buFont typeface="Arial" panose="020B0604020202020204" pitchFamily="34" charset="0"/>
              <a:buChar char="•"/>
            </a:pPr>
            <a:endParaRPr lang="en-US" sz="2400" dirty="0"/>
          </a:p>
          <a:p>
            <a:pPr marL="0" indent="0">
              <a:buNone/>
            </a:pPr>
            <a:endParaRPr lang="en-US" sz="2400" dirty="0"/>
          </a:p>
          <a:p>
            <a:pPr marL="0" indent="0">
              <a:buNone/>
            </a:pPr>
            <a:endParaRPr lang="en-US" sz="24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graphicFrame>
        <p:nvGraphicFramePr>
          <p:cNvPr id="10" name="Table 9">
            <a:extLst>
              <a:ext uri="{FF2B5EF4-FFF2-40B4-BE49-F238E27FC236}">
                <a16:creationId xmlns:a16="http://schemas.microsoft.com/office/drawing/2014/main" id="{A4DAB1BB-952D-4B71-83D1-47D3B7A75951}"/>
              </a:ext>
            </a:extLst>
          </p:cNvPr>
          <p:cNvGraphicFramePr>
            <a:graphicFrameLocks noGrp="1"/>
          </p:cNvGraphicFramePr>
          <p:nvPr>
            <p:extLst>
              <p:ext uri="{D42A27DB-BD31-4B8C-83A1-F6EECF244321}">
                <p14:modId xmlns:p14="http://schemas.microsoft.com/office/powerpoint/2010/main" val="3920502046"/>
              </p:ext>
            </p:extLst>
          </p:nvPr>
        </p:nvGraphicFramePr>
        <p:xfrm>
          <a:off x="399392" y="1224151"/>
          <a:ext cx="10530737" cy="4109905"/>
        </p:xfrm>
        <a:graphic>
          <a:graphicData uri="http://schemas.openxmlformats.org/drawingml/2006/table">
            <a:tbl>
              <a:tblPr firstCol="1">
                <a:tableStyleId>{69CF1AB2-1976-4502-BF36-3FF5EA218861}</a:tableStyleId>
              </a:tblPr>
              <a:tblGrid>
                <a:gridCol w="3552498">
                  <a:extLst>
                    <a:ext uri="{9D8B030D-6E8A-4147-A177-3AD203B41FA5}">
                      <a16:colId xmlns:a16="http://schemas.microsoft.com/office/drawing/2014/main" val="1505234611"/>
                    </a:ext>
                  </a:extLst>
                </a:gridCol>
                <a:gridCol w="1524000">
                  <a:extLst>
                    <a:ext uri="{9D8B030D-6E8A-4147-A177-3AD203B41FA5}">
                      <a16:colId xmlns:a16="http://schemas.microsoft.com/office/drawing/2014/main" val="3389899508"/>
                    </a:ext>
                  </a:extLst>
                </a:gridCol>
                <a:gridCol w="1534510">
                  <a:extLst>
                    <a:ext uri="{9D8B030D-6E8A-4147-A177-3AD203B41FA5}">
                      <a16:colId xmlns:a16="http://schemas.microsoft.com/office/drawing/2014/main" val="565379469"/>
                    </a:ext>
                  </a:extLst>
                </a:gridCol>
                <a:gridCol w="1418897">
                  <a:extLst>
                    <a:ext uri="{9D8B030D-6E8A-4147-A177-3AD203B41FA5}">
                      <a16:colId xmlns:a16="http://schemas.microsoft.com/office/drawing/2014/main" val="3022412734"/>
                    </a:ext>
                  </a:extLst>
                </a:gridCol>
                <a:gridCol w="1418896">
                  <a:extLst>
                    <a:ext uri="{9D8B030D-6E8A-4147-A177-3AD203B41FA5}">
                      <a16:colId xmlns:a16="http://schemas.microsoft.com/office/drawing/2014/main" val="2117431118"/>
                    </a:ext>
                  </a:extLst>
                </a:gridCol>
                <a:gridCol w="1081936">
                  <a:extLst>
                    <a:ext uri="{9D8B030D-6E8A-4147-A177-3AD203B41FA5}">
                      <a16:colId xmlns:a16="http://schemas.microsoft.com/office/drawing/2014/main" val="3665381567"/>
                    </a:ext>
                  </a:extLst>
                </a:gridCol>
              </a:tblGrid>
              <a:tr h="747028">
                <a:tc>
                  <a:txBody>
                    <a:bodyPr/>
                    <a:lstStyle/>
                    <a:p>
                      <a:pPr algn="ctr" fontAlgn="t"/>
                      <a:endParaRPr lang="en-US" sz="2000" b="1" i="0" u="none" strike="noStrike" dirty="0">
                        <a:solidFill>
                          <a:srgbClr val="000000"/>
                        </a:solidFill>
                        <a:effectLst/>
                        <a:latin typeface="+mn-lt"/>
                      </a:endParaRPr>
                    </a:p>
                  </a:txBody>
                  <a:tcPr marL="9525" marR="9525" marT="9525" marB="0"/>
                </a:tc>
                <a:tc>
                  <a:txBody>
                    <a:bodyPr/>
                    <a:lstStyle/>
                    <a:p>
                      <a:pPr algn="ctr" fontAlgn="t"/>
                      <a:r>
                        <a:rPr lang="en-US" sz="2000" b="1" u="none" strike="noStrike" dirty="0">
                          <a:effectLst/>
                        </a:rPr>
                        <a:t>Revised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Proposed Adjustments</a:t>
                      </a:r>
                      <a:endParaRPr lang="en-US" sz="2000" b="1"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ctr" fontAlgn="t"/>
                      <a:r>
                        <a:rPr lang="en-US" sz="2000" b="1" u="none" strike="noStrike" dirty="0">
                          <a:solidFill>
                            <a:srgbClr val="000000"/>
                          </a:solidFill>
                          <a:effectLst/>
                        </a:rPr>
                        <a:t>Amended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YTD Actuals + Encumbs.</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solidFill>
                            <a:srgbClr val="000000"/>
                          </a:solidFill>
                          <a:effectLst/>
                        </a:rPr>
                        <a:t>% of Amended Budget</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28661399"/>
                  </a:ext>
                </a:extLst>
              </a:tr>
              <a:tr h="637196">
                <a:tc>
                  <a:txBody>
                    <a:bodyPr/>
                    <a:lstStyle/>
                    <a:p>
                      <a:pPr algn="l" fontAlgn="t"/>
                      <a:r>
                        <a:rPr lang="en-US" sz="2000" b="0" u="none" strike="noStrike" dirty="0">
                          <a:effectLst/>
                        </a:rPr>
                        <a:t>Total Revenues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$ 535,052</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(26,486)       </a:t>
                      </a:r>
                      <a:endParaRPr lang="en-US" sz="2000" b="0"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$ 508,566</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$ 78,445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15%</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644885629"/>
                  </a:ext>
                </a:extLst>
              </a:tr>
              <a:tr h="637196">
                <a:tc>
                  <a:txBody>
                    <a:bodyPr/>
                    <a:lstStyle/>
                    <a:p>
                      <a:pPr algn="l" fontAlgn="t"/>
                      <a:r>
                        <a:rPr lang="en-US" sz="2000" b="0" u="none" strike="noStrike" dirty="0">
                          <a:effectLst/>
                        </a:rPr>
                        <a:t>Total Expenditures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682,056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b="0" i="0" u="none" strike="noStrike" dirty="0">
                          <a:solidFill>
                            <a:srgbClr val="000000"/>
                          </a:solidFill>
                          <a:effectLst/>
                          <a:latin typeface="+mn-lt"/>
                        </a:rPr>
                        <a:t>-</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682,056</a:t>
                      </a:r>
                    </a:p>
                  </a:txBody>
                  <a:tcPr marL="9525" marR="9525" marT="9525" marB="0"/>
                </a:tc>
                <a:tc>
                  <a:txBody>
                    <a:bodyPr/>
                    <a:lstStyle/>
                    <a:p>
                      <a:pPr algn="r" fontAlgn="t"/>
                      <a:r>
                        <a:rPr lang="en-US" sz="2000" b="0" i="0" u="none" strike="noStrike" dirty="0">
                          <a:solidFill>
                            <a:srgbClr val="000000"/>
                          </a:solidFill>
                          <a:effectLst/>
                          <a:latin typeface="+mn-lt"/>
                        </a:rPr>
                        <a:t>296,100</a:t>
                      </a:r>
                    </a:p>
                  </a:txBody>
                  <a:tcPr marL="9525" marR="9525" marT="9525" marB="0"/>
                </a:tc>
                <a:tc>
                  <a:txBody>
                    <a:bodyPr/>
                    <a:lstStyle/>
                    <a:p>
                      <a:pPr algn="r" fontAlgn="b"/>
                      <a:r>
                        <a:rPr lang="en-US" sz="2000" b="0" u="none" strike="noStrike" dirty="0">
                          <a:solidFill>
                            <a:srgbClr val="000000"/>
                          </a:solidFill>
                          <a:effectLst/>
                        </a:rPr>
                        <a:t>43%</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78671125"/>
                  </a:ext>
                </a:extLst>
              </a:tr>
              <a:tr h="637196">
                <a:tc>
                  <a:txBody>
                    <a:bodyPr/>
                    <a:lstStyle/>
                    <a:p>
                      <a:pPr algn="l" fontAlgn="t"/>
                      <a:r>
                        <a:rPr lang="en-US" sz="2000" u="none" strike="noStrike" dirty="0">
                          <a:effectLst/>
                        </a:rPr>
                        <a:t>  Net surplus/deficit</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(147,004)</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b="1" u="none" strike="noStrike" dirty="0">
                          <a:effectLst/>
                        </a:rPr>
                        <a:t>(26,486)              </a:t>
                      </a:r>
                      <a:endParaRPr lang="en-US" sz="2000" b="1"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1" i="0" u="none" strike="noStrike" dirty="0">
                          <a:solidFill>
                            <a:srgbClr val="000000"/>
                          </a:solidFill>
                          <a:effectLst/>
                          <a:latin typeface="+mn-lt"/>
                        </a:rPr>
                        <a:t>(173,490)</a:t>
                      </a:r>
                    </a:p>
                  </a:txBody>
                  <a:tcPr marL="9525" marR="9525" marT="9525" marB="0"/>
                </a:tc>
                <a:tc>
                  <a:txBody>
                    <a:bodyPr/>
                    <a:lstStyle/>
                    <a:p>
                      <a:pPr algn="r" fontAlgn="t"/>
                      <a:r>
                        <a:rPr lang="en-US" sz="2000" b="1" u="none" strike="noStrike" dirty="0">
                          <a:effectLst/>
                        </a:rPr>
                        <a:t>  (217,655)</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1"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517263785"/>
                  </a:ext>
                </a:extLst>
              </a:tr>
              <a:tr h="637196">
                <a:tc>
                  <a:txBody>
                    <a:bodyPr/>
                    <a:lstStyle/>
                    <a:p>
                      <a:pPr algn="l" fontAlgn="t"/>
                      <a:r>
                        <a:rPr lang="en-US" sz="2000" b="0" u="none" strike="noStrike" dirty="0">
                          <a:effectLst/>
                        </a:rPr>
                        <a:t>Beginning Fund Balance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11,581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0" i="0" u="none" strike="noStrike" dirty="0">
                          <a:solidFill>
                            <a:srgbClr val="000000"/>
                          </a:solidFill>
                          <a:effectLst/>
                          <a:latin typeface="+mn-lt"/>
                        </a:rPr>
                        <a:t>11,581</a:t>
                      </a:r>
                    </a:p>
                  </a:txBody>
                  <a:tcPr marL="9525" marR="9525" marT="9525" marB="0"/>
                </a:tc>
                <a:tc>
                  <a:txBody>
                    <a:bodyPr/>
                    <a:lstStyle/>
                    <a:p>
                      <a:pPr algn="r" fontAlgn="t"/>
                      <a:endParaRPr lang="en-US" sz="2000" b="0"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1090546"/>
                  </a:ext>
                </a:extLst>
              </a:tr>
              <a:tr h="637196">
                <a:tc>
                  <a:txBody>
                    <a:bodyPr/>
                    <a:lstStyle/>
                    <a:p>
                      <a:pPr algn="l" fontAlgn="t"/>
                      <a:r>
                        <a:rPr lang="en-US" sz="2000" u="none" strike="noStrike" dirty="0">
                          <a:effectLst/>
                        </a:rPr>
                        <a:t>Projected Ending Fund Balance</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a:t>
                      </a:r>
                      <a:r>
                        <a:rPr lang="en-US" sz="2000" b="1" u="none" strike="noStrike" dirty="0">
                          <a:effectLst/>
                        </a:rPr>
                        <a:t>$ (135,423)    </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1" i="0" u="none" strike="noStrike" dirty="0">
                          <a:solidFill>
                            <a:srgbClr val="000000"/>
                          </a:solidFill>
                          <a:effectLst/>
                          <a:latin typeface="+mn-lt"/>
                        </a:rPr>
                        <a:t>$ (161,909)</a:t>
                      </a:r>
                    </a:p>
                  </a:txBody>
                  <a:tcPr marL="9525" marR="9525" marT="9525" marB="0"/>
                </a:tc>
                <a:tc>
                  <a:txBody>
                    <a:bodyPr/>
                    <a:lstStyle/>
                    <a:p>
                      <a:pPr algn="r" fontAlgn="t"/>
                      <a:r>
                        <a:rPr lang="en-US" sz="2000" u="none" strike="noStrike" dirty="0">
                          <a:effectLst/>
                        </a:rPr>
                        <a:t> </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86241344"/>
                  </a:ext>
                </a:extLst>
              </a:tr>
            </a:tbl>
          </a:graphicData>
        </a:graphic>
      </p:graphicFrame>
      <p:sp>
        <p:nvSpPr>
          <p:cNvPr id="4" name="Slide Number Placeholder 3">
            <a:extLst>
              <a:ext uri="{FF2B5EF4-FFF2-40B4-BE49-F238E27FC236}">
                <a16:creationId xmlns:a16="http://schemas.microsoft.com/office/drawing/2014/main" id="{7169694F-99F6-46EA-937B-38BC26894625}"/>
              </a:ext>
            </a:extLst>
          </p:cNvPr>
          <p:cNvSpPr>
            <a:spLocks noGrp="1"/>
          </p:cNvSpPr>
          <p:nvPr>
            <p:ph type="sldNum" sz="quarter" idx="12"/>
          </p:nvPr>
        </p:nvSpPr>
        <p:spPr/>
        <p:txBody>
          <a:bodyPr>
            <a:normAutofit lnSpcReduction="10000"/>
          </a:bodyPr>
          <a:lstStyle/>
          <a:p>
            <a:fld id="{59BF0450-F954-4CE7-B607-09084ACA0AA5}" type="slidenum">
              <a:rPr lang="en-US" smtClean="0"/>
              <a:t>12</a:t>
            </a:fld>
            <a:endParaRPr lang="en-US" dirty="0"/>
          </a:p>
        </p:txBody>
      </p:sp>
      <p:sp>
        <p:nvSpPr>
          <p:cNvPr id="5" name="TextBox 4">
            <a:extLst>
              <a:ext uri="{FF2B5EF4-FFF2-40B4-BE49-F238E27FC236}">
                <a16:creationId xmlns:a16="http://schemas.microsoft.com/office/drawing/2014/main" id="{6061882A-E3EB-14A2-3656-F1B2B3A23212}"/>
              </a:ext>
            </a:extLst>
          </p:cNvPr>
          <p:cNvSpPr txBox="1"/>
          <p:nvPr/>
        </p:nvSpPr>
        <p:spPr>
          <a:xfrm>
            <a:off x="259396" y="5517683"/>
            <a:ext cx="10889139" cy="369332"/>
          </a:xfrm>
          <a:prstGeom prst="rect">
            <a:avLst/>
          </a:prstGeom>
          <a:noFill/>
        </p:spPr>
        <p:txBody>
          <a:bodyPr wrap="square" rtlCol="0">
            <a:spAutoFit/>
          </a:bodyPr>
          <a:lstStyle/>
          <a:p>
            <a:r>
              <a:rPr lang="en-US" b="1" dirty="0"/>
              <a:t>Proposed Adjustments: </a:t>
            </a:r>
            <a:r>
              <a:rPr lang="en-US" dirty="0"/>
              <a:t>Reduction in the revenue budget to remove the duplicate franchise tax budget. </a:t>
            </a:r>
          </a:p>
        </p:txBody>
      </p:sp>
    </p:spTree>
    <p:extLst>
      <p:ext uri="{BB962C8B-B14F-4D97-AF65-F5344CB8AC3E}">
        <p14:creationId xmlns:p14="http://schemas.microsoft.com/office/powerpoint/2010/main" val="1372424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399392" y="479994"/>
            <a:ext cx="9692640" cy="465938"/>
          </a:xfrm>
        </p:spPr>
        <p:txBody>
          <a:bodyPr>
            <a:normAutofit fontScale="90000"/>
          </a:bodyPr>
          <a:lstStyle/>
          <a:p>
            <a:r>
              <a:rPr lang="en-US" dirty="0"/>
              <a:t>Information Systems Fund Budget Summary</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p:txBody>
          <a:bodyPr>
            <a:normAutofit/>
          </a:bodyPr>
          <a:lstStyle/>
          <a:p>
            <a:pPr>
              <a:buFont typeface="Arial" panose="020B0604020202020204" pitchFamily="34" charset="0"/>
              <a:buChar char="•"/>
            </a:pPr>
            <a:endParaRPr lang="en-US" sz="2400" dirty="0"/>
          </a:p>
          <a:p>
            <a:pPr marL="0" indent="0">
              <a:buNone/>
            </a:pPr>
            <a:endParaRPr lang="en-US" sz="2400" dirty="0"/>
          </a:p>
          <a:p>
            <a:pPr marL="0" indent="0">
              <a:buNone/>
            </a:pPr>
            <a:endParaRPr lang="en-US" sz="24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graphicFrame>
        <p:nvGraphicFramePr>
          <p:cNvPr id="10" name="Table 9">
            <a:extLst>
              <a:ext uri="{FF2B5EF4-FFF2-40B4-BE49-F238E27FC236}">
                <a16:creationId xmlns:a16="http://schemas.microsoft.com/office/drawing/2014/main" id="{A4DAB1BB-952D-4B71-83D1-47D3B7A75951}"/>
              </a:ext>
            </a:extLst>
          </p:cNvPr>
          <p:cNvGraphicFramePr>
            <a:graphicFrameLocks noGrp="1"/>
          </p:cNvGraphicFramePr>
          <p:nvPr>
            <p:extLst>
              <p:ext uri="{D42A27DB-BD31-4B8C-83A1-F6EECF244321}">
                <p14:modId xmlns:p14="http://schemas.microsoft.com/office/powerpoint/2010/main" val="3849094429"/>
              </p:ext>
            </p:extLst>
          </p:nvPr>
        </p:nvGraphicFramePr>
        <p:xfrm>
          <a:off x="399392" y="1146902"/>
          <a:ext cx="10530737" cy="4109905"/>
        </p:xfrm>
        <a:graphic>
          <a:graphicData uri="http://schemas.openxmlformats.org/drawingml/2006/table">
            <a:tbl>
              <a:tblPr firstCol="1">
                <a:tableStyleId>{69CF1AB2-1976-4502-BF36-3FF5EA218861}</a:tableStyleId>
              </a:tblPr>
              <a:tblGrid>
                <a:gridCol w="2486006">
                  <a:extLst>
                    <a:ext uri="{9D8B030D-6E8A-4147-A177-3AD203B41FA5}">
                      <a16:colId xmlns:a16="http://schemas.microsoft.com/office/drawing/2014/main" val="1505234611"/>
                    </a:ext>
                  </a:extLst>
                </a:gridCol>
                <a:gridCol w="1714027">
                  <a:extLst>
                    <a:ext uri="{9D8B030D-6E8A-4147-A177-3AD203B41FA5}">
                      <a16:colId xmlns:a16="http://schemas.microsoft.com/office/drawing/2014/main" val="3389899508"/>
                    </a:ext>
                  </a:extLst>
                </a:gridCol>
                <a:gridCol w="1677758">
                  <a:extLst>
                    <a:ext uri="{9D8B030D-6E8A-4147-A177-3AD203B41FA5}">
                      <a16:colId xmlns:a16="http://schemas.microsoft.com/office/drawing/2014/main" val="565379469"/>
                    </a:ext>
                  </a:extLst>
                </a:gridCol>
                <a:gridCol w="1677758">
                  <a:extLst>
                    <a:ext uri="{9D8B030D-6E8A-4147-A177-3AD203B41FA5}">
                      <a16:colId xmlns:a16="http://schemas.microsoft.com/office/drawing/2014/main" val="3022412734"/>
                    </a:ext>
                  </a:extLst>
                </a:gridCol>
                <a:gridCol w="1664912">
                  <a:extLst>
                    <a:ext uri="{9D8B030D-6E8A-4147-A177-3AD203B41FA5}">
                      <a16:colId xmlns:a16="http://schemas.microsoft.com/office/drawing/2014/main" val="2117431118"/>
                    </a:ext>
                  </a:extLst>
                </a:gridCol>
                <a:gridCol w="1310276">
                  <a:extLst>
                    <a:ext uri="{9D8B030D-6E8A-4147-A177-3AD203B41FA5}">
                      <a16:colId xmlns:a16="http://schemas.microsoft.com/office/drawing/2014/main" val="3665381567"/>
                    </a:ext>
                  </a:extLst>
                </a:gridCol>
              </a:tblGrid>
              <a:tr h="747028">
                <a:tc>
                  <a:txBody>
                    <a:bodyPr/>
                    <a:lstStyle/>
                    <a:p>
                      <a:pPr algn="ctr" fontAlgn="t"/>
                      <a:endParaRPr lang="en-US" sz="2000" b="1" i="0" u="none" strike="noStrike" dirty="0">
                        <a:solidFill>
                          <a:srgbClr val="000000"/>
                        </a:solidFill>
                        <a:effectLst/>
                        <a:latin typeface="+mn-lt"/>
                      </a:endParaRPr>
                    </a:p>
                  </a:txBody>
                  <a:tcPr marL="9525" marR="9525" marT="9525" marB="0"/>
                </a:tc>
                <a:tc>
                  <a:txBody>
                    <a:bodyPr/>
                    <a:lstStyle/>
                    <a:p>
                      <a:pPr algn="ctr" fontAlgn="t"/>
                      <a:r>
                        <a:rPr lang="en-US" sz="2000" b="1" u="none" strike="noStrike" dirty="0">
                          <a:effectLst/>
                        </a:rPr>
                        <a:t>Revised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Proposed Adjustments</a:t>
                      </a:r>
                      <a:endParaRPr lang="en-US" sz="2000" b="1"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ctr" fontAlgn="t"/>
                      <a:r>
                        <a:rPr lang="en-US" sz="2000" b="1" u="none" strike="noStrike" dirty="0">
                          <a:solidFill>
                            <a:srgbClr val="000000"/>
                          </a:solidFill>
                          <a:effectLst/>
                        </a:rPr>
                        <a:t>Amended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YTD Actuals + Encumbs.</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solidFill>
                            <a:srgbClr val="000000"/>
                          </a:solidFill>
                          <a:effectLst/>
                        </a:rPr>
                        <a:t>% of Amended Budget</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28661399"/>
                  </a:ext>
                </a:extLst>
              </a:tr>
              <a:tr h="637196">
                <a:tc>
                  <a:txBody>
                    <a:bodyPr/>
                    <a:lstStyle/>
                    <a:p>
                      <a:pPr algn="l" fontAlgn="t"/>
                      <a:r>
                        <a:rPr lang="en-US" sz="2000" b="0" u="none" strike="noStrike" dirty="0">
                          <a:effectLst/>
                        </a:rPr>
                        <a:t>Total Expenditures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$ 1,552,663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b="0" i="0" u="none" strike="noStrike" dirty="0">
                          <a:solidFill>
                            <a:srgbClr val="000000"/>
                          </a:solidFill>
                          <a:effectLst/>
                          <a:latin typeface="+mn-lt"/>
                        </a:rPr>
                        <a:t>$ 91,041</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1,668,704</a:t>
                      </a:r>
                    </a:p>
                  </a:txBody>
                  <a:tcPr marL="9525" marR="9525" marT="9525" marB="0"/>
                </a:tc>
                <a:tc>
                  <a:txBody>
                    <a:bodyPr/>
                    <a:lstStyle/>
                    <a:p>
                      <a:pPr algn="r" fontAlgn="t"/>
                      <a:r>
                        <a:rPr lang="en-US" sz="2000" b="0" i="0" u="none" strike="noStrike" dirty="0">
                          <a:solidFill>
                            <a:srgbClr val="000000"/>
                          </a:solidFill>
                          <a:effectLst/>
                          <a:latin typeface="+mn-lt"/>
                        </a:rPr>
                        <a:t>1,063,899</a:t>
                      </a:r>
                    </a:p>
                  </a:txBody>
                  <a:tcPr marL="9525" marR="9525" marT="9525" marB="0"/>
                </a:tc>
                <a:tc>
                  <a:txBody>
                    <a:bodyPr/>
                    <a:lstStyle/>
                    <a:p>
                      <a:pPr algn="r" fontAlgn="b"/>
                      <a:r>
                        <a:rPr lang="en-US" sz="2000" b="0" u="none" strike="noStrike" dirty="0">
                          <a:solidFill>
                            <a:srgbClr val="000000"/>
                          </a:solidFill>
                          <a:effectLst/>
                        </a:rPr>
                        <a:t>64%</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644885629"/>
                  </a:ext>
                </a:extLst>
              </a:tr>
              <a:tr h="637196">
                <a:tc>
                  <a:txBody>
                    <a:bodyPr/>
                    <a:lstStyle/>
                    <a:p>
                      <a:pPr algn="l" fontAlgn="t"/>
                      <a:r>
                        <a:rPr lang="en-US" sz="2000" b="0" u="none" strike="noStrike" dirty="0">
                          <a:effectLst/>
                        </a:rPr>
                        <a:t>Total Revenue (Indirect Cost Allocations)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(1,552,663)</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(91,041)        </a:t>
                      </a:r>
                      <a:endParaRPr lang="en-US" sz="2000" b="0"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(1,668,704)</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(843,767)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51%</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56133729"/>
                  </a:ext>
                </a:extLst>
              </a:tr>
              <a:tr h="637196">
                <a:tc>
                  <a:txBody>
                    <a:bodyPr/>
                    <a:lstStyle/>
                    <a:p>
                      <a:pPr algn="l" fontAlgn="t"/>
                      <a:r>
                        <a:rPr lang="en-US" sz="2000" u="none" strike="noStrike" dirty="0">
                          <a:effectLst/>
                        </a:rPr>
                        <a:t>  Net surplus/deficit</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b="1" u="none" strike="noStrike" dirty="0">
                          <a:effectLst/>
                        </a:rPr>
                        <a:t>-              </a:t>
                      </a:r>
                      <a:endParaRPr lang="en-US" sz="2000" b="1"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1" i="0" u="none" strike="noStrike" dirty="0">
                          <a:solidFill>
                            <a:srgbClr val="000000"/>
                          </a:solidFill>
                          <a:effectLst/>
                          <a:latin typeface="+mn-lt"/>
                        </a:rPr>
                        <a:t>-</a:t>
                      </a:r>
                    </a:p>
                  </a:txBody>
                  <a:tcPr marL="9525" marR="9525" marT="9525" marB="0"/>
                </a:tc>
                <a:tc>
                  <a:txBody>
                    <a:bodyPr/>
                    <a:lstStyle/>
                    <a:p>
                      <a:pPr algn="r" fontAlgn="t"/>
                      <a:r>
                        <a:rPr lang="en-US" sz="2000" b="1" u="none" strike="noStrike" dirty="0">
                          <a:effectLst/>
                        </a:rPr>
                        <a:t> 220,132 </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1"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517263785"/>
                  </a:ext>
                </a:extLst>
              </a:tr>
              <a:tr h="637196">
                <a:tc>
                  <a:txBody>
                    <a:bodyPr/>
                    <a:lstStyle/>
                    <a:p>
                      <a:pPr algn="l" fontAlgn="t"/>
                      <a:r>
                        <a:rPr lang="en-US" sz="2000" b="0" u="none" strike="noStrike" dirty="0">
                          <a:effectLst/>
                        </a:rPr>
                        <a:t>Beginning Fund Balance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0" i="0" u="none" strike="noStrike" dirty="0">
                          <a:solidFill>
                            <a:srgbClr val="000000"/>
                          </a:solidFill>
                          <a:effectLst/>
                          <a:latin typeface="+mn-lt"/>
                        </a:rPr>
                        <a:t>-</a:t>
                      </a:r>
                    </a:p>
                  </a:txBody>
                  <a:tcPr marL="9525" marR="9525" marT="9525" marB="0"/>
                </a:tc>
                <a:tc>
                  <a:txBody>
                    <a:bodyPr/>
                    <a:lstStyle/>
                    <a:p>
                      <a:pPr algn="r" fontAlgn="t"/>
                      <a:endParaRPr lang="en-US" sz="2000" b="0"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1090546"/>
                  </a:ext>
                </a:extLst>
              </a:tr>
              <a:tr h="637196">
                <a:tc>
                  <a:txBody>
                    <a:bodyPr/>
                    <a:lstStyle/>
                    <a:p>
                      <a:pPr algn="l" fontAlgn="t"/>
                      <a:r>
                        <a:rPr lang="en-US" sz="2000" u="none" strike="noStrike" dirty="0">
                          <a:effectLst/>
                        </a:rPr>
                        <a:t>Projected Ending Fund Balance</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a:t>
                      </a:r>
                      <a:r>
                        <a:rPr lang="en-US" sz="2000" b="1" u="none" strike="noStrike" dirty="0">
                          <a:effectLst/>
                        </a:rPr>
                        <a:t>$ -    </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1" i="0" u="none" strike="noStrike" dirty="0">
                          <a:solidFill>
                            <a:srgbClr val="000000"/>
                          </a:solidFill>
                          <a:effectLst/>
                          <a:latin typeface="+mn-lt"/>
                        </a:rPr>
                        <a:t>$ -</a:t>
                      </a:r>
                    </a:p>
                  </a:txBody>
                  <a:tcPr marL="9525" marR="9525" marT="9525" marB="0"/>
                </a:tc>
                <a:tc>
                  <a:txBody>
                    <a:bodyPr/>
                    <a:lstStyle/>
                    <a:p>
                      <a:pPr algn="r" fontAlgn="t"/>
                      <a:r>
                        <a:rPr lang="en-US" sz="2000" u="none" strike="noStrike" dirty="0">
                          <a:effectLst/>
                        </a:rPr>
                        <a:t> </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86241344"/>
                  </a:ext>
                </a:extLst>
              </a:tr>
            </a:tbl>
          </a:graphicData>
        </a:graphic>
      </p:graphicFrame>
      <p:sp>
        <p:nvSpPr>
          <p:cNvPr id="4" name="Slide Number Placeholder 3">
            <a:extLst>
              <a:ext uri="{FF2B5EF4-FFF2-40B4-BE49-F238E27FC236}">
                <a16:creationId xmlns:a16="http://schemas.microsoft.com/office/drawing/2014/main" id="{7169694F-99F6-46EA-937B-38BC26894625}"/>
              </a:ext>
            </a:extLst>
          </p:cNvPr>
          <p:cNvSpPr>
            <a:spLocks noGrp="1"/>
          </p:cNvSpPr>
          <p:nvPr>
            <p:ph type="sldNum" sz="quarter" idx="12"/>
          </p:nvPr>
        </p:nvSpPr>
        <p:spPr/>
        <p:txBody>
          <a:bodyPr>
            <a:normAutofit lnSpcReduction="10000"/>
          </a:bodyPr>
          <a:lstStyle/>
          <a:p>
            <a:fld id="{59BF0450-F954-4CE7-B607-09084ACA0AA5}" type="slidenum">
              <a:rPr lang="en-US" smtClean="0"/>
              <a:t>13</a:t>
            </a:fld>
            <a:endParaRPr lang="en-US" dirty="0"/>
          </a:p>
        </p:txBody>
      </p:sp>
      <p:sp>
        <p:nvSpPr>
          <p:cNvPr id="5" name="TextBox 4">
            <a:extLst>
              <a:ext uri="{FF2B5EF4-FFF2-40B4-BE49-F238E27FC236}">
                <a16:creationId xmlns:a16="http://schemas.microsoft.com/office/drawing/2014/main" id="{6061882A-E3EB-14A2-3656-F1B2B3A23212}"/>
              </a:ext>
            </a:extLst>
          </p:cNvPr>
          <p:cNvSpPr txBox="1"/>
          <p:nvPr/>
        </p:nvSpPr>
        <p:spPr>
          <a:xfrm>
            <a:off x="259396" y="5454676"/>
            <a:ext cx="10889139" cy="923330"/>
          </a:xfrm>
          <a:prstGeom prst="rect">
            <a:avLst/>
          </a:prstGeom>
          <a:noFill/>
        </p:spPr>
        <p:txBody>
          <a:bodyPr wrap="square" rtlCol="0">
            <a:spAutoFit/>
          </a:bodyPr>
          <a:lstStyle/>
          <a:p>
            <a:r>
              <a:rPr lang="en-US" b="1" dirty="0"/>
              <a:t>Proposed Adjustments: </a:t>
            </a:r>
            <a:r>
              <a:rPr lang="en-US" dirty="0"/>
              <a:t>Increase in the expenditure budget to carry forward funds for the new online permitting and licensing system. Increase in the revenue budget (reimbursements from other City departments) to offset the increase in expenditures. </a:t>
            </a:r>
          </a:p>
        </p:txBody>
      </p:sp>
    </p:spTree>
    <p:extLst>
      <p:ext uri="{BB962C8B-B14F-4D97-AF65-F5344CB8AC3E}">
        <p14:creationId xmlns:p14="http://schemas.microsoft.com/office/powerpoint/2010/main" val="389152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478839" y="374889"/>
            <a:ext cx="9692640" cy="592061"/>
          </a:xfrm>
        </p:spPr>
        <p:txBody>
          <a:bodyPr>
            <a:normAutofit fontScale="90000"/>
          </a:bodyPr>
          <a:lstStyle/>
          <a:p>
            <a:r>
              <a:rPr lang="en-US" dirty="0"/>
              <a:t>Summary of Proposed Adjustments</a:t>
            </a:r>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sp>
        <p:nvSpPr>
          <p:cNvPr id="4" name="Slide Number Placeholder 3">
            <a:extLst>
              <a:ext uri="{FF2B5EF4-FFF2-40B4-BE49-F238E27FC236}">
                <a16:creationId xmlns:a16="http://schemas.microsoft.com/office/drawing/2014/main" id="{7169694F-99F6-46EA-937B-38BC26894625}"/>
              </a:ext>
            </a:extLst>
          </p:cNvPr>
          <p:cNvSpPr>
            <a:spLocks noGrp="1"/>
          </p:cNvSpPr>
          <p:nvPr>
            <p:ph type="sldNum" sz="quarter" idx="12"/>
          </p:nvPr>
        </p:nvSpPr>
        <p:spPr/>
        <p:txBody>
          <a:bodyPr>
            <a:normAutofit lnSpcReduction="10000"/>
          </a:bodyPr>
          <a:lstStyle/>
          <a:p>
            <a:fld id="{59BF0450-F954-4CE7-B607-09084ACA0AA5}" type="slidenum">
              <a:rPr lang="en-US" smtClean="0"/>
              <a:t>14</a:t>
            </a:fld>
            <a:endParaRPr lang="en-US" dirty="0"/>
          </a:p>
        </p:txBody>
      </p:sp>
      <p:graphicFrame>
        <p:nvGraphicFramePr>
          <p:cNvPr id="8" name="Content Placeholder 7">
            <a:extLst>
              <a:ext uri="{FF2B5EF4-FFF2-40B4-BE49-F238E27FC236}">
                <a16:creationId xmlns:a16="http://schemas.microsoft.com/office/drawing/2014/main" id="{F96C3646-CA17-34B5-6B1B-899385A611E3}"/>
              </a:ext>
            </a:extLst>
          </p:cNvPr>
          <p:cNvGraphicFramePr>
            <a:graphicFrameLocks noGrp="1"/>
          </p:cNvGraphicFramePr>
          <p:nvPr>
            <p:ph idx="1"/>
            <p:extLst>
              <p:ext uri="{D42A27DB-BD31-4B8C-83A1-F6EECF244321}">
                <p14:modId xmlns:p14="http://schemas.microsoft.com/office/powerpoint/2010/main" val="3687553847"/>
              </p:ext>
            </p:extLst>
          </p:nvPr>
        </p:nvGraphicFramePr>
        <p:xfrm>
          <a:off x="478839" y="1211579"/>
          <a:ext cx="10231203" cy="3017520"/>
        </p:xfrm>
        <a:graphic>
          <a:graphicData uri="http://schemas.openxmlformats.org/drawingml/2006/table">
            <a:tbl>
              <a:tblPr firstRow="1" lastRow="1" bandRow="1">
                <a:tableStyleId>{5C22544A-7EE6-4342-B048-85BDC9FD1C3A}</a:tableStyleId>
              </a:tblPr>
              <a:tblGrid>
                <a:gridCol w="3855218">
                  <a:extLst>
                    <a:ext uri="{9D8B030D-6E8A-4147-A177-3AD203B41FA5}">
                      <a16:colId xmlns:a16="http://schemas.microsoft.com/office/drawing/2014/main" val="727689665"/>
                    </a:ext>
                  </a:extLst>
                </a:gridCol>
                <a:gridCol w="2165131">
                  <a:extLst>
                    <a:ext uri="{9D8B030D-6E8A-4147-A177-3AD203B41FA5}">
                      <a16:colId xmlns:a16="http://schemas.microsoft.com/office/drawing/2014/main" val="123515541"/>
                    </a:ext>
                  </a:extLst>
                </a:gridCol>
                <a:gridCol w="2112580">
                  <a:extLst>
                    <a:ext uri="{9D8B030D-6E8A-4147-A177-3AD203B41FA5}">
                      <a16:colId xmlns:a16="http://schemas.microsoft.com/office/drawing/2014/main" val="1239199700"/>
                    </a:ext>
                  </a:extLst>
                </a:gridCol>
                <a:gridCol w="2098274">
                  <a:extLst>
                    <a:ext uri="{9D8B030D-6E8A-4147-A177-3AD203B41FA5}">
                      <a16:colId xmlns:a16="http://schemas.microsoft.com/office/drawing/2014/main" val="1023968532"/>
                    </a:ext>
                  </a:extLst>
                </a:gridCol>
              </a:tblGrid>
              <a:tr h="0">
                <a:tc>
                  <a:txBody>
                    <a:bodyPr/>
                    <a:lstStyle/>
                    <a:p>
                      <a:r>
                        <a:rPr lang="en-US" sz="2000" dirty="0"/>
                        <a:t>Fund</a:t>
                      </a:r>
                    </a:p>
                  </a:txBody>
                  <a:tcPr/>
                </a:tc>
                <a:tc>
                  <a:txBody>
                    <a:bodyPr/>
                    <a:lstStyle/>
                    <a:p>
                      <a:pPr algn="ctr"/>
                      <a:r>
                        <a:rPr lang="en-US" sz="1800" dirty="0"/>
                        <a:t>Revenue</a:t>
                      </a:r>
                    </a:p>
                    <a:p>
                      <a:pPr algn="ctr"/>
                      <a:r>
                        <a:rPr lang="en-US" sz="1800" dirty="0"/>
                        <a:t>Increase/(Decrease)</a:t>
                      </a:r>
                    </a:p>
                  </a:txBody>
                  <a:tcPr/>
                </a:tc>
                <a:tc>
                  <a:txBody>
                    <a:bodyPr/>
                    <a:lstStyle/>
                    <a:p>
                      <a:pPr algn="ctr"/>
                      <a:r>
                        <a:rPr lang="en-US" sz="1800" dirty="0"/>
                        <a:t>Expenditures</a:t>
                      </a:r>
                    </a:p>
                    <a:p>
                      <a:pPr algn="ctr"/>
                      <a:r>
                        <a:rPr lang="en-US" sz="1800" dirty="0"/>
                        <a:t>Increase/(Decrease)</a:t>
                      </a:r>
                    </a:p>
                  </a:txBody>
                  <a:tcPr/>
                </a:tc>
                <a:tc>
                  <a:txBody>
                    <a:bodyPr/>
                    <a:lstStyle/>
                    <a:p>
                      <a:pPr algn="ctr"/>
                      <a:r>
                        <a:rPr lang="en-US" sz="1800" dirty="0"/>
                        <a:t>Net Result </a:t>
                      </a:r>
                    </a:p>
                  </a:txBody>
                  <a:tcPr anchor="b"/>
                </a:tc>
                <a:extLst>
                  <a:ext uri="{0D108BD9-81ED-4DB2-BD59-A6C34878D82A}">
                    <a16:rowId xmlns:a16="http://schemas.microsoft.com/office/drawing/2014/main" val="2783737660"/>
                  </a:ext>
                </a:extLst>
              </a:tr>
              <a:tr h="370840">
                <a:tc>
                  <a:txBody>
                    <a:bodyPr/>
                    <a:lstStyle/>
                    <a:p>
                      <a:r>
                        <a:rPr lang="en-US" sz="2000" dirty="0"/>
                        <a:t>General Fund (100)</a:t>
                      </a:r>
                    </a:p>
                  </a:txBody>
                  <a:tcPr/>
                </a:tc>
                <a:tc>
                  <a:txBody>
                    <a:bodyPr/>
                    <a:lstStyle/>
                    <a:p>
                      <a:pPr algn="r"/>
                      <a:r>
                        <a:rPr lang="en-US" sz="2000" dirty="0"/>
                        <a:t>$ 211,000</a:t>
                      </a:r>
                    </a:p>
                  </a:txBody>
                  <a:tcPr/>
                </a:tc>
                <a:tc>
                  <a:txBody>
                    <a:bodyPr/>
                    <a:lstStyle/>
                    <a:p>
                      <a:pPr algn="r"/>
                      <a:r>
                        <a:rPr lang="en-US" sz="2000" dirty="0"/>
                        <a:t> $ 505,600</a:t>
                      </a:r>
                    </a:p>
                  </a:txBody>
                  <a:tcPr/>
                </a:tc>
                <a:tc>
                  <a:txBody>
                    <a:bodyPr/>
                    <a:lstStyle/>
                    <a:p>
                      <a:pPr algn="r"/>
                      <a:r>
                        <a:rPr lang="en-US" sz="2000" dirty="0"/>
                        <a:t>$ (294,600)</a:t>
                      </a:r>
                    </a:p>
                  </a:txBody>
                  <a:tcPr/>
                </a:tc>
                <a:extLst>
                  <a:ext uri="{0D108BD9-81ED-4DB2-BD59-A6C34878D82A}">
                    <a16:rowId xmlns:a16="http://schemas.microsoft.com/office/drawing/2014/main" val="73346351"/>
                  </a:ext>
                </a:extLst>
              </a:tr>
              <a:tr h="370840">
                <a:tc>
                  <a:txBody>
                    <a:bodyPr/>
                    <a:lstStyle/>
                    <a:p>
                      <a:r>
                        <a:rPr lang="en-US" sz="2000" dirty="0"/>
                        <a:t>Recreation Fund (209)</a:t>
                      </a:r>
                    </a:p>
                  </a:txBody>
                  <a:tcPr/>
                </a:tc>
                <a:tc>
                  <a:txBody>
                    <a:bodyPr/>
                    <a:lstStyle/>
                    <a:p>
                      <a:pPr algn="r"/>
                      <a:r>
                        <a:rPr lang="en-US" sz="2000" dirty="0"/>
                        <a:t>8,670</a:t>
                      </a:r>
                    </a:p>
                  </a:txBody>
                  <a:tcPr/>
                </a:tc>
                <a:tc>
                  <a:txBody>
                    <a:bodyPr/>
                    <a:lstStyle/>
                    <a:p>
                      <a:pPr algn="r"/>
                      <a:r>
                        <a:rPr lang="en-US" sz="2000" dirty="0"/>
                        <a:t>132,203</a:t>
                      </a:r>
                    </a:p>
                  </a:txBody>
                  <a:tcPr/>
                </a:tc>
                <a:tc>
                  <a:txBody>
                    <a:bodyPr/>
                    <a:lstStyle/>
                    <a:p>
                      <a:pPr algn="r"/>
                      <a:r>
                        <a:rPr lang="en-US" sz="2000" dirty="0"/>
                        <a:t> (123,533)</a:t>
                      </a:r>
                    </a:p>
                  </a:txBody>
                  <a:tcPr/>
                </a:tc>
                <a:extLst>
                  <a:ext uri="{0D108BD9-81ED-4DB2-BD59-A6C34878D82A}">
                    <a16:rowId xmlns:a16="http://schemas.microsoft.com/office/drawing/2014/main" val="3743353874"/>
                  </a:ext>
                </a:extLst>
              </a:tr>
              <a:tr h="370840">
                <a:tc>
                  <a:txBody>
                    <a:bodyPr/>
                    <a:lstStyle/>
                    <a:p>
                      <a:r>
                        <a:rPr lang="en-US" sz="2000" dirty="0"/>
                        <a:t>Building and Planning Fund (212)</a:t>
                      </a:r>
                    </a:p>
                  </a:txBody>
                  <a:tcPr/>
                </a:tc>
                <a:tc>
                  <a:txBody>
                    <a:bodyPr/>
                    <a:lstStyle/>
                    <a:p>
                      <a:pPr algn="r"/>
                      <a:r>
                        <a:rPr lang="en-US" sz="2000" dirty="0"/>
                        <a:t>69,795</a:t>
                      </a:r>
                    </a:p>
                  </a:txBody>
                  <a:tcPr/>
                </a:tc>
                <a:tc>
                  <a:txBody>
                    <a:bodyPr/>
                    <a:lstStyle/>
                    <a:p>
                      <a:pPr algn="r"/>
                      <a:r>
                        <a:rPr lang="en-US" sz="2000" dirty="0"/>
                        <a:t>62,780</a:t>
                      </a:r>
                    </a:p>
                  </a:txBody>
                  <a:tcPr/>
                </a:tc>
                <a:tc>
                  <a:txBody>
                    <a:bodyPr/>
                    <a:lstStyle/>
                    <a:p>
                      <a:pPr algn="r"/>
                      <a:r>
                        <a:rPr lang="en-US" sz="2000" dirty="0"/>
                        <a:t>7,015</a:t>
                      </a:r>
                    </a:p>
                  </a:txBody>
                  <a:tcPr/>
                </a:tc>
                <a:extLst>
                  <a:ext uri="{0D108BD9-81ED-4DB2-BD59-A6C34878D82A}">
                    <a16:rowId xmlns:a16="http://schemas.microsoft.com/office/drawing/2014/main" val="1157447402"/>
                  </a:ext>
                </a:extLst>
              </a:tr>
              <a:tr h="370840">
                <a:tc>
                  <a:txBody>
                    <a:bodyPr/>
                    <a:lstStyle/>
                    <a:p>
                      <a:r>
                        <a:rPr lang="en-US" sz="2000" dirty="0"/>
                        <a:t>Cable Access TV Fund (505)</a:t>
                      </a:r>
                    </a:p>
                  </a:txBody>
                  <a:tcPr/>
                </a:tc>
                <a:tc>
                  <a:txBody>
                    <a:bodyPr/>
                    <a:lstStyle/>
                    <a:p>
                      <a:pPr algn="r"/>
                      <a:r>
                        <a:rPr lang="en-US" sz="2000" dirty="0"/>
                        <a:t>(26,486)</a:t>
                      </a:r>
                    </a:p>
                  </a:txBody>
                  <a:tcPr/>
                </a:tc>
                <a:tc>
                  <a:txBody>
                    <a:bodyPr/>
                    <a:lstStyle/>
                    <a:p>
                      <a:pPr algn="r"/>
                      <a:r>
                        <a:rPr lang="en-US" sz="2000" dirty="0"/>
                        <a:t>-</a:t>
                      </a:r>
                    </a:p>
                  </a:txBody>
                  <a:tcPr/>
                </a:tc>
                <a:tc>
                  <a:txBody>
                    <a:bodyPr/>
                    <a:lstStyle/>
                    <a:p>
                      <a:pPr algn="r"/>
                      <a:r>
                        <a:rPr lang="en-US" sz="2000" dirty="0"/>
                        <a:t>(26,486)</a:t>
                      </a:r>
                    </a:p>
                  </a:txBody>
                  <a:tcPr/>
                </a:tc>
                <a:extLst>
                  <a:ext uri="{0D108BD9-81ED-4DB2-BD59-A6C34878D82A}">
                    <a16:rowId xmlns:a16="http://schemas.microsoft.com/office/drawing/2014/main" val="2948571966"/>
                  </a:ext>
                </a:extLst>
              </a:tr>
              <a:tr h="370840">
                <a:tc>
                  <a:txBody>
                    <a:bodyPr/>
                    <a:lstStyle/>
                    <a:p>
                      <a:r>
                        <a:rPr lang="en-US" sz="2000" dirty="0"/>
                        <a:t>Information Systems Fund (525)</a:t>
                      </a:r>
                    </a:p>
                  </a:txBody>
                  <a:tcPr/>
                </a:tc>
                <a:tc>
                  <a:txBody>
                    <a:bodyPr/>
                    <a:lstStyle/>
                    <a:p>
                      <a:pPr algn="r"/>
                      <a:r>
                        <a:rPr lang="en-US" sz="2000" dirty="0"/>
                        <a:t>91,041</a:t>
                      </a:r>
                    </a:p>
                  </a:txBody>
                  <a:tcPr/>
                </a:tc>
                <a:tc>
                  <a:txBody>
                    <a:bodyPr/>
                    <a:lstStyle/>
                    <a:p>
                      <a:pPr algn="r"/>
                      <a:r>
                        <a:rPr lang="en-US" sz="2000" dirty="0"/>
                        <a:t>91,041</a:t>
                      </a:r>
                    </a:p>
                  </a:txBody>
                  <a:tcPr/>
                </a:tc>
                <a:tc>
                  <a:txBody>
                    <a:bodyPr/>
                    <a:lstStyle/>
                    <a:p>
                      <a:pPr algn="r"/>
                      <a:r>
                        <a:rPr lang="en-US" sz="2000" dirty="0"/>
                        <a:t>-</a:t>
                      </a:r>
                    </a:p>
                  </a:txBody>
                  <a:tcPr/>
                </a:tc>
                <a:extLst>
                  <a:ext uri="{0D108BD9-81ED-4DB2-BD59-A6C34878D82A}">
                    <a16:rowId xmlns:a16="http://schemas.microsoft.com/office/drawing/2014/main" val="1587641305"/>
                  </a:ext>
                </a:extLst>
              </a:tr>
              <a:tr h="370840">
                <a:tc>
                  <a:txBody>
                    <a:bodyPr/>
                    <a:lstStyle/>
                    <a:p>
                      <a:r>
                        <a:rPr lang="en-US" sz="2000" dirty="0"/>
                        <a:t>Total</a:t>
                      </a:r>
                    </a:p>
                  </a:txBody>
                  <a:tcPr/>
                </a:tc>
                <a:tc>
                  <a:txBody>
                    <a:bodyPr/>
                    <a:lstStyle/>
                    <a:p>
                      <a:pPr algn="r"/>
                      <a:r>
                        <a:rPr lang="en-US" sz="2000" dirty="0"/>
                        <a:t>$ 354,020</a:t>
                      </a:r>
                    </a:p>
                  </a:txBody>
                  <a:tcPr/>
                </a:tc>
                <a:tc>
                  <a:txBody>
                    <a:bodyPr/>
                    <a:lstStyle/>
                    <a:p>
                      <a:pPr algn="r"/>
                      <a:r>
                        <a:rPr lang="en-US" sz="2000" dirty="0"/>
                        <a:t>$ 791,624</a:t>
                      </a:r>
                    </a:p>
                  </a:txBody>
                  <a:tcPr/>
                </a:tc>
                <a:tc>
                  <a:txBody>
                    <a:bodyPr/>
                    <a:lstStyle/>
                    <a:p>
                      <a:pPr algn="r"/>
                      <a:r>
                        <a:rPr lang="en-US" sz="2000" dirty="0"/>
                        <a:t>$ (437,604)</a:t>
                      </a:r>
                    </a:p>
                  </a:txBody>
                  <a:tcPr/>
                </a:tc>
                <a:extLst>
                  <a:ext uri="{0D108BD9-81ED-4DB2-BD59-A6C34878D82A}">
                    <a16:rowId xmlns:a16="http://schemas.microsoft.com/office/drawing/2014/main" val="725033940"/>
                  </a:ext>
                </a:extLst>
              </a:tr>
            </a:tbl>
          </a:graphicData>
        </a:graphic>
      </p:graphicFrame>
    </p:spTree>
    <p:extLst>
      <p:ext uri="{BB962C8B-B14F-4D97-AF65-F5344CB8AC3E}">
        <p14:creationId xmlns:p14="http://schemas.microsoft.com/office/powerpoint/2010/main" val="3226022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2DE5CEE-C190-4C69-8DE7-39B814A93A34}"/>
              </a:ext>
            </a:extLst>
          </p:cNvPr>
          <p:cNvSpPr>
            <a:spLocks noGrp="1"/>
          </p:cNvSpPr>
          <p:nvPr>
            <p:ph type="title"/>
          </p:nvPr>
        </p:nvSpPr>
        <p:spPr>
          <a:xfrm>
            <a:off x="940510" y="524345"/>
            <a:ext cx="9692640" cy="1325562"/>
          </a:xfrm>
        </p:spPr>
        <p:txBody>
          <a:bodyPr/>
          <a:lstStyle/>
          <a:p>
            <a:pPr algn="ctr"/>
            <a:r>
              <a:rPr lang="en-US" dirty="0"/>
              <a:t>Thank you</a:t>
            </a:r>
          </a:p>
        </p:txBody>
      </p:sp>
      <p:sp>
        <p:nvSpPr>
          <p:cNvPr id="10" name="Footer Placeholder 9">
            <a:extLst>
              <a:ext uri="{FF2B5EF4-FFF2-40B4-BE49-F238E27FC236}">
                <a16:creationId xmlns:a16="http://schemas.microsoft.com/office/drawing/2014/main" id="{104EBC96-C740-4414-ABCF-13DF09F9C6C9}"/>
              </a:ext>
            </a:extLst>
          </p:cNvPr>
          <p:cNvSpPr>
            <a:spLocks noGrp="1"/>
          </p:cNvSpPr>
          <p:nvPr>
            <p:ph type="ftr" sz="quarter" idx="11"/>
          </p:nvPr>
        </p:nvSpPr>
        <p:spPr/>
        <p:txBody>
          <a:bodyPr/>
          <a:lstStyle/>
          <a:p>
            <a:r>
              <a:rPr lang="en-US" dirty="0"/>
              <a:t>FY 2024/25 Mid-Year Budget Review</a:t>
            </a:r>
          </a:p>
        </p:txBody>
      </p:sp>
      <p:sp>
        <p:nvSpPr>
          <p:cNvPr id="8" name="TextBox 7">
            <a:extLst>
              <a:ext uri="{FF2B5EF4-FFF2-40B4-BE49-F238E27FC236}">
                <a16:creationId xmlns:a16="http://schemas.microsoft.com/office/drawing/2014/main" id="{03DAA1F2-5E3B-47FD-9C2F-C5A3DD2846FA}"/>
              </a:ext>
            </a:extLst>
          </p:cNvPr>
          <p:cNvSpPr txBox="1"/>
          <p:nvPr/>
        </p:nvSpPr>
        <p:spPr>
          <a:xfrm>
            <a:off x="2354094" y="2438399"/>
            <a:ext cx="7138737" cy="707886"/>
          </a:xfrm>
          <a:prstGeom prst="rect">
            <a:avLst/>
          </a:prstGeom>
          <a:noFill/>
        </p:spPr>
        <p:txBody>
          <a:bodyPr wrap="square" rtlCol="0">
            <a:spAutoFit/>
          </a:bodyPr>
          <a:lstStyle/>
          <a:p>
            <a:pPr algn="ctr"/>
            <a:r>
              <a:rPr lang="en-US" sz="4000" dirty="0"/>
              <a:t>Questions/Comments?</a:t>
            </a:r>
          </a:p>
        </p:txBody>
      </p:sp>
      <p:sp>
        <p:nvSpPr>
          <p:cNvPr id="2" name="Slide Number Placeholder 1">
            <a:extLst>
              <a:ext uri="{FF2B5EF4-FFF2-40B4-BE49-F238E27FC236}">
                <a16:creationId xmlns:a16="http://schemas.microsoft.com/office/drawing/2014/main" id="{0560D433-A8B6-4F89-A260-B917A83FD011}"/>
              </a:ext>
            </a:extLst>
          </p:cNvPr>
          <p:cNvSpPr>
            <a:spLocks noGrp="1"/>
          </p:cNvSpPr>
          <p:nvPr>
            <p:ph type="sldNum" sz="quarter" idx="12"/>
          </p:nvPr>
        </p:nvSpPr>
        <p:spPr/>
        <p:txBody>
          <a:bodyPr>
            <a:normAutofit lnSpcReduction="10000"/>
          </a:bodyPr>
          <a:lstStyle/>
          <a:p>
            <a:fld id="{59BF0450-F954-4CE7-B607-09084ACA0AA5}" type="slidenum">
              <a:rPr lang="en-US" smtClean="0"/>
              <a:t>15</a:t>
            </a:fld>
            <a:endParaRPr lang="en-US" dirty="0"/>
          </a:p>
        </p:txBody>
      </p:sp>
      <p:pic>
        <p:nvPicPr>
          <p:cNvPr id="3" name="Picture 2">
            <a:extLst>
              <a:ext uri="{FF2B5EF4-FFF2-40B4-BE49-F238E27FC236}">
                <a16:creationId xmlns:a16="http://schemas.microsoft.com/office/drawing/2014/main" id="{58E01A1E-5813-E6EC-9FDC-8A3FD820BF9C}"/>
              </a:ext>
            </a:extLst>
          </p:cNvPr>
          <p:cNvPicPr>
            <a:picLocks noChangeAspect="1"/>
          </p:cNvPicPr>
          <p:nvPr/>
        </p:nvPicPr>
        <p:blipFill>
          <a:blip r:embed="rId3"/>
          <a:stretch>
            <a:fillRect/>
          </a:stretch>
        </p:blipFill>
        <p:spPr>
          <a:xfrm>
            <a:off x="4521800" y="3429000"/>
            <a:ext cx="2530059" cy="2792210"/>
          </a:xfrm>
          <a:prstGeom prst="rect">
            <a:avLst/>
          </a:prstGeom>
        </p:spPr>
      </p:pic>
    </p:spTree>
    <p:extLst>
      <p:ext uri="{BB962C8B-B14F-4D97-AF65-F5344CB8AC3E}">
        <p14:creationId xmlns:p14="http://schemas.microsoft.com/office/powerpoint/2010/main" val="89434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BC168-1796-48E8-A275-E181255EA53D}"/>
              </a:ext>
            </a:extLst>
          </p:cNvPr>
          <p:cNvSpPr>
            <a:spLocks noGrp="1"/>
          </p:cNvSpPr>
          <p:nvPr>
            <p:ph type="title"/>
          </p:nvPr>
        </p:nvSpPr>
        <p:spPr>
          <a:xfrm>
            <a:off x="1261872" y="365760"/>
            <a:ext cx="9692640" cy="758847"/>
          </a:xfrm>
        </p:spPr>
        <p:txBody>
          <a:bodyPr/>
          <a:lstStyle/>
          <a:p>
            <a:r>
              <a:rPr lang="en-US" dirty="0"/>
              <a:t>Recommendation</a:t>
            </a:r>
          </a:p>
        </p:txBody>
      </p:sp>
      <p:sp>
        <p:nvSpPr>
          <p:cNvPr id="3" name="Content Placeholder 2">
            <a:extLst>
              <a:ext uri="{FF2B5EF4-FFF2-40B4-BE49-F238E27FC236}">
                <a16:creationId xmlns:a16="http://schemas.microsoft.com/office/drawing/2014/main" id="{A7BF908A-1F76-4CC2-8C27-74579609A18B}"/>
              </a:ext>
            </a:extLst>
          </p:cNvPr>
          <p:cNvSpPr>
            <a:spLocks noGrp="1"/>
          </p:cNvSpPr>
          <p:nvPr>
            <p:ph idx="1"/>
          </p:nvPr>
        </p:nvSpPr>
        <p:spPr>
          <a:xfrm>
            <a:off x="1261872" y="1253331"/>
            <a:ext cx="9584804" cy="4351337"/>
          </a:xfrm>
        </p:spPr>
        <p:txBody>
          <a:bodyPr>
            <a:normAutofit/>
          </a:bodyPr>
          <a:lstStyle/>
          <a:p>
            <a:pPr marL="0" indent="0">
              <a:buNone/>
            </a:pPr>
            <a:r>
              <a:rPr lang="en-US" sz="3600" dirty="0"/>
              <a:t>Staff recommends that the City Council receive the Fiscal Year (FY) 2023/24 Second Quarter (Mid-Year) Financial Report and adopt a resolution authorizing related budget adjustments.</a:t>
            </a:r>
          </a:p>
        </p:txBody>
      </p:sp>
      <p:sp>
        <p:nvSpPr>
          <p:cNvPr id="4" name="Footer Placeholder 3">
            <a:extLst>
              <a:ext uri="{FF2B5EF4-FFF2-40B4-BE49-F238E27FC236}">
                <a16:creationId xmlns:a16="http://schemas.microsoft.com/office/drawing/2014/main" id="{6583E04E-A7E3-4368-A284-29CEEB6D2776}"/>
              </a:ext>
            </a:extLst>
          </p:cNvPr>
          <p:cNvSpPr>
            <a:spLocks noGrp="1"/>
          </p:cNvSpPr>
          <p:nvPr>
            <p:ph type="ftr" sz="quarter" idx="11"/>
          </p:nvPr>
        </p:nvSpPr>
        <p:spPr/>
        <p:txBody>
          <a:bodyPr/>
          <a:lstStyle/>
          <a:p>
            <a:r>
              <a:rPr lang="en-US" dirty="0"/>
              <a:t>FY 2024/25 Mid-Year Budget Review</a:t>
            </a:r>
          </a:p>
        </p:txBody>
      </p:sp>
      <p:sp>
        <p:nvSpPr>
          <p:cNvPr id="5" name="Slide Number Placeholder 4">
            <a:extLst>
              <a:ext uri="{FF2B5EF4-FFF2-40B4-BE49-F238E27FC236}">
                <a16:creationId xmlns:a16="http://schemas.microsoft.com/office/drawing/2014/main" id="{556DA6C0-F7BE-41B3-AC73-74A77D44E874}"/>
              </a:ext>
            </a:extLst>
          </p:cNvPr>
          <p:cNvSpPr>
            <a:spLocks noGrp="1"/>
          </p:cNvSpPr>
          <p:nvPr>
            <p:ph type="sldNum" sz="quarter" idx="12"/>
          </p:nvPr>
        </p:nvSpPr>
        <p:spPr/>
        <p:txBody>
          <a:bodyPr>
            <a:normAutofit lnSpcReduction="10000"/>
          </a:bodyPr>
          <a:lstStyle/>
          <a:p>
            <a:fld id="{59BF0450-F954-4CE7-B607-09084ACA0AA5}" type="slidenum">
              <a:rPr lang="en-US" smtClean="0"/>
              <a:t>2</a:t>
            </a:fld>
            <a:endParaRPr lang="en-US" dirty="0"/>
          </a:p>
        </p:txBody>
      </p:sp>
    </p:spTree>
    <p:extLst>
      <p:ext uri="{BB962C8B-B14F-4D97-AF65-F5344CB8AC3E}">
        <p14:creationId xmlns:p14="http://schemas.microsoft.com/office/powerpoint/2010/main" val="280113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0E0A-629D-4558-B386-197474843DD0}"/>
              </a:ext>
            </a:extLst>
          </p:cNvPr>
          <p:cNvSpPr>
            <a:spLocks noGrp="1"/>
          </p:cNvSpPr>
          <p:nvPr>
            <p:ph type="title"/>
          </p:nvPr>
        </p:nvSpPr>
        <p:spPr>
          <a:xfrm>
            <a:off x="927643" y="286848"/>
            <a:ext cx="9692640" cy="674764"/>
          </a:xfrm>
        </p:spPr>
        <p:txBody>
          <a:bodyPr>
            <a:normAutofit fontScale="90000"/>
          </a:bodyPr>
          <a:lstStyle/>
          <a:p>
            <a:r>
              <a:rPr lang="en-US" dirty="0"/>
              <a:t>Purpose of the Mid-Year Budget Review</a:t>
            </a:r>
          </a:p>
        </p:txBody>
      </p:sp>
      <p:sp>
        <p:nvSpPr>
          <p:cNvPr id="3" name="Content Placeholder 2">
            <a:extLst>
              <a:ext uri="{FF2B5EF4-FFF2-40B4-BE49-F238E27FC236}">
                <a16:creationId xmlns:a16="http://schemas.microsoft.com/office/drawing/2014/main" id="{AC95450B-0D55-4FD7-8C97-E69EE620BF37}"/>
              </a:ext>
            </a:extLst>
          </p:cNvPr>
          <p:cNvSpPr>
            <a:spLocks noGrp="1"/>
          </p:cNvSpPr>
          <p:nvPr>
            <p:ph sz="half" idx="1"/>
          </p:nvPr>
        </p:nvSpPr>
        <p:spPr>
          <a:xfrm>
            <a:off x="609601" y="1242424"/>
            <a:ext cx="5360275" cy="4351337"/>
          </a:xfrm>
        </p:spPr>
        <p:txBody>
          <a:bodyPr>
            <a:noAutofit/>
          </a:bodyPr>
          <a:lstStyle/>
          <a:p>
            <a:pPr>
              <a:buFont typeface="Arial" panose="020B0604020202020204" pitchFamily="34" charset="0"/>
              <a:buChar char="•"/>
            </a:pPr>
            <a:r>
              <a:rPr lang="en-US" sz="2600" dirty="0"/>
              <a:t>In-depth assessment of all City funds’ revenues and expenditures for first half of the fiscal year (July through December)</a:t>
            </a:r>
          </a:p>
          <a:p>
            <a:pPr>
              <a:buFont typeface="Arial" panose="020B0604020202020204" pitchFamily="34" charset="0"/>
              <a:buChar char="•"/>
            </a:pPr>
            <a:r>
              <a:rPr lang="en-US" sz="2600" dirty="0"/>
              <a:t>Determines whether actuals are on track with original budget projections or if adjustments will be necessary</a:t>
            </a:r>
          </a:p>
          <a:p>
            <a:pPr>
              <a:buFont typeface="Arial" panose="020B0604020202020204" pitchFamily="34" charset="0"/>
              <a:buChar char="•"/>
            </a:pPr>
            <a:r>
              <a:rPr lang="en-US" sz="2600" dirty="0"/>
              <a:t>Includes projection of fiscal year-end results</a:t>
            </a:r>
          </a:p>
          <a:p>
            <a:pPr>
              <a:buFont typeface="Arial" panose="020B0604020202020204" pitchFamily="34" charset="0"/>
              <a:buChar char="•"/>
            </a:pPr>
            <a:r>
              <a:rPr lang="en-US" sz="2600" dirty="0"/>
              <a:t>Sets baseline for next year’s budget and multi-year forecasting</a:t>
            </a:r>
          </a:p>
          <a:p>
            <a:pPr>
              <a:buFont typeface="Arial" panose="020B0604020202020204" pitchFamily="34" charset="0"/>
              <a:buChar char="•"/>
            </a:pPr>
            <a:endParaRPr lang="en-US" sz="2600" dirty="0"/>
          </a:p>
          <a:p>
            <a:pPr lvl="1">
              <a:buFont typeface="Arial" panose="020B0604020202020204" pitchFamily="34" charset="0"/>
              <a:buChar char="•"/>
            </a:pPr>
            <a:endParaRPr lang="en-US" sz="2600" b="1" dirty="0"/>
          </a:p>
          <a:p>
            <a:pPr>
              <a:buFont typeface="Arial" panose="020B0604020202020204" pitchFamily="34" charset="0"/>
              <a:buChar char="•"/>
            </a:pPr>
            <a:endParaRPr lang="en-US" sz="2600" dirty="0"/>
          </a:p>
          <a:p>
            <a:pPr>
              <a:buFont typeface="Arial" panose="020B0604020202020204" pitchFamily="34" charset="0"/>
              <a:buChar char="•"/>
            </a:pPr>
            <a:endParaRPr lang="en-US" sz="2600" b="1" dirty="0"/>
          </a:p>
          <a:p>
            <a:pPr marL="0" indent="0">
              <a:buNone/>
            </a:pPr>
            <a:endParaRPr lang="en-US" sz="2600" dirty="0"/>
          </a:p>
          <a:p>
            <a:pPr marL="0" indent="0">
              <a:buNone/>
            </a:pPr>
            <a:endParaRPr lang="en-US" sz="2600" dirty="0"/>
          </a:p>
          <a:p>
            <a:pPr marL="0" indent="0">
              <a:buNone/>
            </a:pPr>
            <a:endParaRPr lang="en-US" sz="2600" dirty="0"/>
          </a:p>
        </p:txBody>
      </p:sp>
      <p:sp>
        <p:nvSpPr>
          <p:cNvPr id="6" name="Footer Placeholder 5">
            <a:extLst>
              <a:ext uri="{FF2B5EF4-FFF2-40B4-BE49-F238E27FC236}">
                <a16:creationId xmlns:a16="http://schemas.microsoft.com/office/drawing/2014/main" id="{CC3843B4-9643-4BF6-A295-70E025DFE27A}"/>
              </a:ext>
            </a:extLst>
          </p:cNvPr>
          <p:cNvSpPr>
            <a:spLocks noGrp="1"/>
          </p:cNvSpPr>
          <p:nvPr>
            <p:ph type="ftr" sz="quarter" idx="11"/>
          </p:nvPr>
        </p:nvSpPr>
        <p:spPr/>
        <p:txBody>
          <a:bodyPr/>
          <a:lstStyle/>
          <a:p>
            <a:r>
              <a:rPr lang="en-US" dirty="0"/>
              <a:t>FY 2024/25 Mid-Year Budget Review</a:t>
            </a:r>
          </a:p>
        </p:txBody>
      </p:sp>
      <p:sp>
        <p:nvSpPr>
          <p:cNvPr id="4" name="Slide Number Placeholder 3">
            <a:extLst>
              <a:ext uri="{FF2B5EF4-FFF2-40B4-BE49-F238E27FC236}">
                <a16:creationId xmlns:a16="http://schemas.microsoft.com/office/drawing/2014/main" id="{7A711E71-CD27-47D7-9298-001225D848CC}"/>
              </a:ext>
            </a:extLst>
          </p:cNvPr>
          <p:cNvSpPr>
            <a:spLocks noGrp="1"/>
          </p:cNvSpPr>
          <p:nvPr>
            <p:ph type="sldNum" sz="quarter" idx="12"/>
          </p:nvPr>
        </p:nvSpPr>
        <p:spPr/>
        <p:txBody>
          <a:bodyPr>
            <a:normAutofit lnSpcReduction="10000"/>
          </a:bodyPr>
          <a:lstStyle/>
          <a:p>
            <a:fld id="{59BF0450-F954-4CE7-B607-09084ACA0AA5}" type="slidenum">
              <a:rPr lang="en-US" smtClean="0"/>
              <a:t>3</a:t>
            </a:fld>
            <a:endParaRPr lang="en-US" dirty="0"/>
          </a:p>
        </p:txBody>
      </p:sp>
      <p:graphicFrame>
        <p:nvGraphicFramePr>
          <p:cNvPr id="5" name="Content Placeholder 5">
            <a:extLst>
              <a:ext uri="{FF2B5EF4-FFF2-40B4-BE49-F238E27FC236}">
                <a16:creationId xmlns:a16="http://schemas.microsoft.com/office/drawing/2014/main" id="{38C5BEF8-7EA7-2F6A-E07A-C2569FB952C8}"/>
              </a:ext>
            </a:extLst>
          </p:cNvPr>
          <p:cNvGraphicFramePr>
            <a:graphicFrameLocks/>
          </p:cNvGraphicFramePr>
          <p:nvPr>
            <p:extLst>
              <p:ext uri="{D42A27DB-BD31-4B8C-83A1-F6EECF244321}">
                <p14:modId xmlns:p14="http://schemas.microsoft.com/office/powerpoint/2010/main" val="3091000833"/>
              </p:ext>
            </p:extLst>
          </p:nvPr>
        </p:nvGraphicFramePr>
        <p:xfrm>
          <a:off x="5470321" y="2103623"/>
          <a:ext cx="6400800" cy="3720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10097BC9-AD84-E842-6A2E-81EA06687DBF}"/>
              </a:ext>
            </a:extLst>
          </p:cNvPr>
          <p:cNvSpPr txBox="1"/>
          <p:nvPr/>
        </p:nvSpPr>
        <p:spPr>
          <a:xfrm>
            <a:off x="7314886" y="1321308"/>
            <a:ext cx="2480442" cy="461665"/>
          </a:xfrm>
          <a:prstGeom prst="rect">
            <a:avLst/>
          </a:prstGeom>
          <a:noFill/>
        </p:spPr>
        <p:txBody>
          <a:bodyPr wrap="square" rtlCol="0">
            <a:spAutoFit/>
          </a:bodyPr>
          <a:lstStyle/>
          <a:p>
            <a:pPr algn="ctr"/>
            <a:r>
              <a:rPr lang="en-US" sz="2400" dirty="0"/>
              <a:t>Budget Cycle</a:t>
            </a:r>
          </a:p>
        </p:txBody>
      </p:sp>
    </p:spTree>
    <p:extLst>
      <p:ext uri="{BB962C8B-B14F-4D97-AF65-F5344CB8AC3E}">
        <p14:creationId xmlns:p14="http://schemas.microsoft.com/office/powerpoint/2010/main" val="63559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735725" y="0"/>
            <a:ext cx="9692640" cy="969054"/>
          </a:xfrm>
        </p:spPr>
        <p:txBody>
          <a:bodyPr/>
          <a:lstStyle/>
          <a:p>
            <a:r>
              <a:rPr lang="en-US" dirty="0"/>
              <a:t>Budget Highlights – General Fund</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a:xfrm>
            <a:off x="735725" y="1148202"/>
            <a:ext cx="10121462" cy="4351337"/>
          </a:xfrm>
        </p:spPr>
        <p:txBody>
          <a:bodyPr>
            <a:normAutofit fontScale="92500" lnSpcReduction="10000"/>
          </a:bodyPr>
          <a:lstStyle/>
          <a:p>
            <a:r>
              <a:rPr lang="en-US" sz="2800" dirty="0"/>
              <a:t>Status quo budget, no changes to service and staffing levels</a:t>
            </a:r>
          </a:p>
          <a:p>
            <a:r>
              <a:rPr lang="en-US" sz="2800" dirty="0"/>
              <a:t>Most revenues and expenditures are on track with proposed mid-year budget</a:t>
            </a:r>
            <a:endParaRPr lang="en-US" sz="2800" dirty="0">
              <a:highlight>
                <a:srgbClr val="FFFF00"/>
              </a:highlight>
            </a:endParaRPr>
          </a:p>
          <a:p>
            <a:pPr>
              <a:buFont typeface="Arial" panose="020B0604020202020204" pitchFamily="34" charset="0"/>
              <a:buChar char="•"/>
            </a:pPr>
            <a:r>
              <a:rPr lang="en-US" sz="2800" dirty="0"/>
              <a:t>The General Fund began FY 2023/24 with an unassigned fund balance of $12.3 million of which a portion is appropriated for one-time initiatives and some capital improvement projects</a:t>
            </a:r>
          </a:p>
          <a:p>
            <a:pPr>
              <a:buFont typeface="Arial" panose="020B0604020202020204" pitchFamily="34" charset="0"/>
              <a:buChar char="•"/>
            </a:pPr>
            <a:r>
              <a:rPr lang="en-US" sz="2800" dirty="0"/>
              <a:t>The City’s General Reserve is funded in compliance with the Reserve Policy; projected to end the fiscal year with a $10.2 million balance</a:t>
            </a:r>
          </a:p>
          <a:p>
            <a:pPr>
              <a:buFont typeface="Arial" panose="020B0604020202020204" pitchFamily="34" charset="0"/>
              <a:buChar char="•"/>
            </a:pPr>
            <a:r>
              <a:rPr lang="en-US" sz="2800" dirty="0"/>
              <a:t>Currently ongoing funding sources are sufficient to fund ongoing expenditures, but deficits projected in future years</a:t>
            </a:r>
          </a:p>
          <a:p>
            <a:pPr marL="0" indent="0">
              <a:buNone/>
            </a:pPr>
            <a:endParaRPr lang="en-US" sz="2800" dirty="0"/>
          </a:p>
          <a:p>
            <a:pPr>
              <a:buFont typeface="Arial" panose="020B0604020202020204" pitchFamily="34" charset="0"/>
              <a:buChar char="•"/>
            </a:pPr>
            <a:endParaRPr lang="en-US" sz="2800" dirty="0"/>
          </a:p>
          <a:p>
            <a:pPr>
              <a:buFont typeface="Arial" panose="020B0604020202020204" pitchFamily="34" charset="0"/>
              <a:buChar char="•"/>
            </a:pPr>
            <a:endParaRPr lang="en-US" sz="2800" dirty="0"/>
          </a:p>
          <a:p>
            <a:pPr marL="0" indent="0">
              <a:buNone/>
            </a:pPr>
            <a:endParaRPr lang="en-US" sz="28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sp>
        <p:nvSpPr>
          <p:cNvPr id="4" name="Slide Number Placeholder 3">
            <a:extLst>
              <a:ext uri="{FF2B5EF4-FFF2-40B4-BE49-F238E27FC236}">
                <a16:creationId xmlns:a16="http://schemas.microsoft.com/office/drawing/2014/main" id="{EB69174B-B1E2-4F9A-BBE9-122E0F3E6A18}"/>
              </a:ext>
            </a:extLst>
          </p:cNvPr>
          <p:cNvSpPr>
            <a:spLocks noGrp="1"/>
          </p:cNvSpPr>
          <p:nvPr>
            <p:ph type="sldNum" sz="quarter" idx="12"/>
          </p:nvPr>
        </p:nvSpPr>
        <p:spPr/>
        <p:txBody>
          <a:bodyPr>
            <a:normAutofit lnSpcReduction="10000"/>
          </a:bodyPr>
          <a:lstStyle/>
          <a:p>
            <a:fld id="{59BF0450-F954-4CE7-B607-09084ACA0AA5}" type="slidenum">
              <a:rPr lang="en-US" smtClean="0"/>
              <a:t>4</a:t>
            </a:fld>
            <a:endParaRPr lang="en-US" dirty="0"/>
          </a:p>
        </p:txBody>
      </p:sp>
    </p:spTree>
    <p:extLst>
      <p:ext uri="{BB962C8B-B14F-4D97-AF65-F5344CB8AC3E}">
        <p14:creationId xmlns:p14="http://schemas.microsoft.com/office/powerpoint/2010/main" val="278939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735725" y="200169"/>
            <a:ext cx="9692640" cy="787804"/>
          </a:xfrm>
        </p:spPr>
        <p:txBody>
          <a:bodyPr/>
          <a:lstStyle/>
          <a:p>
            <a:r>
              <a:rPr lang="en-US" dirty="0"/>
              <a:t>Budget Highlights – Non-General Funds</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a:xfrm>
            <a:off x="735725" y="1261240"/>
            <a:ext cx="10121462" cy="4910959"/>
          </a:xfrm>
        </p:spPr>
        <p:txBody>
          <a:bodyPr>
            <a:normAutofit fontScale="92500" lnSpcReduction="20000"/>
          </a:bodyPr>
          <a:lstStyle/>
          <a:p>
            <a:r>
              <a:rPr lang="en-US" sz="2800" dirty="0"/>
              <a:t>Most revenues and expenditures are on track with proposed mid-year budget</a:t>
            </a:r>
          </a:p>
          <a:p>
            <a:r>
              <a:rPr lang="en-US" sz="2800" dirty="0"/>
              <a:t>Use of available fund balance for one-time initiatives and capital improvement projects (e.g., </a:t>
            </a:r>
            <a:r>
              <a:rPr lang="en-US" sz="2800" i="1" dirty="0"/>
              <a:t>Gas Tax Fund</a:t>
            </a:r>
            <a:r>
              <a:rPr lang="en-US" sz="2800" dirty="0"/>
              <a:t>, </a:t>
            </a:r>
            <a:r>
              <a:rPr lang="en-US" sz="2800" i="1" dirty="0"/>
              <a:t>Public Safety Augmentation Fund, Supplemental Law Enforcement Service Fund, Solid Waste Fund, Growth Impact Fee Fund, City Street Improvements, Sewer Enterprise Fund, and others</a:t>
            </a:r>
            <a:r>
              <a:rPr lang="en-US" sz="2800" dirty="0"/>
              <a:t>)</a:t>
            </a:r>
          </a:p>
          <a:p>
            <a:pPr>
              <a:buFont typeface="Arial" panose="020B0604020202020204" pitchFamily="34" charset="0"/>
              <a:buChar char="•"/>
            </a:pPr>
            <a:r>
              <a:rPr lang="en-US" sz="2800" dirty="0"/>
              <a:t>Most funds’ ongoing funding sources are sufficient to fund ongoing expenditures</a:t>
            </a:r>
          </a:p>
          <a:p>
            <a:pPr>
              <a:buFont typeface="Arial" panose="020B0604020202020204" pitchFamily="34" charset="0"/>
              <a:buChar char="•"/>
            </a:pPr>
            <a:r>
              <a:rPr lang="en-US" sz="2800" dirty="0"/>
              <a:t>Funds that reflect estimated negative ending fund balances will be assessed at year-end to determine if a General Fund subsidy will be necessary (Recreation Fund, NPDES Storm Water Fund, Cable Access TV Fund)</a:t>
            </a:r>
          </a:p>
          <a:p>
            <a:pPr>
              <a:buFont typeface="Arial" panose="020B0604020202020204" pitchFamily="34" charset="0"/>
              <a:buChar char="•"/>
            </a:pPr>
            <a:endParaRPr lang="en-US" sz="2800" dirty="0"/>
          </a:p>
          <a:p>
            <a:pPr marL="0" indent="0">
              <a:buNone/>
            </a:pPr>
            <a:endParaRPr lang="en-US" sz="28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sp>
        <p:nvSpPr>
          <p:cNvPr id="4" name="Slide Number Placeholder 3">
            <a:extLst>
              <a:ext uri="{FF2B5EF4-FFF2-40B4-BE49-F238E27FC236}">
                <a16:creationId xmlns:a16="http://schemas.microsoft.com/office/drawing/2014/main" id="{EB69174B-B1E2-4F9A-BBE9-122E0F3E6A18}"/>
              </a:ext>
            </a:extLst>
          </p:cNvPr>
          <p:cNvSpPr>
            <a:spLocks noGrp="1"/>
          </p:cNvSpPr>
          <p:nvPr>
            <p:ph type="sldNum" sz="quarter" idx="12"/>
          </p:nvPr>
        </p:nvSpPr>
        <p:spPr/>
        <p:txBody>
          <a:bodyPr>
            <a:normAutofit lnSpcReduction="10000"/>
          </a:bodyPr>
          <a:lstStyle/>
          <a:p>
            <a:fld id="{59BF0450-F954-4CE7-B607-09084ACA0AA5}" type="slidenum">
              <a:rPr lang="en-US" smtClean="0"/>
              <a:t>5</a:t>
            </a:fld>
            <a:endParaRPr lang="en-US" dirty="0"/>
          </a:p>
        </p:txBody>
      </p:sp>
    </p:spTree>
    <p:extLst>
      <p:ext uri="{BB962C8B-B14F-4D97-AF65-F5344CB8AC3E}">
        <p14:creationId xmlns:p14="http://schemas.microsoft.com/office/powerpoint/2010/main" val="272766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1D52-E1AF-A152-0E61-0422030E4787}"/>
              </a:ext>
            </a:extLst>
          </p:cNvPr>
          <p:cNvSpPr>
            <a:spLocks noGrp="1"/>
          </p:cNvSpPr>
          <p:nvPr>
            <p:ph type="title"/>
          </p:nvPr>
        </p:nvSpPr>
        <p:spPr>
          <a:xfrm>
            <a:off x="713105" y="197594"/>
            <a:ext cx="9692640" cy="916503"/>
          </a:xfrm>
        </p:spPr>
        <p:txBody>
          <a:bodyPr/>
          <a:lstStyle/>
          <a:p>
            <a:r>
              <a:rPr lang="en-US" dirty="0"/>
              <a:t>General Fund Budget Overview</a:t>
            </a:r>
          </a:p>
        </p:txBody>
      </p:sp>
      <p:sp>
        <p:nvSpPr>
          <p:cNvPr id="4" name="Footer Placeholder 3">
            <a:extLst>
              <a:ext uri="{FF2B5EF4-FFF2-40B4-BE49-F238E27FC236}">
                <a16:creationId xmlns:a16="http://schemas.microsoft.com/office/drawing/2014/main" id="{37E36B41-06A5-B7B7-B62B-7DAF8AAB76D8}"/>
              </a:ext>
            </a:extLst>
          </p:cNvPr>
          <p:cNvSpPr>
            <a:spLocks noGrp="1"/>
          </p:cNvSpPr>
          <p:nvPr>
            <p:ph type="ftr" sz="quarter" idx="11"/>
          </p:nvPr>
        </p:nvSpPr>
        <p:spPr/>
        <p:txBody>
          <a:bodyPr/>
          <a:lstStyle/>
          <a:p>
            <a:r>
              <a:rPr lang="en-US" dirty="0"/>
              <a:t>FY 2024/25 Mid-Year Budget Review</a:t>
            </a:r>
          </a:p>
        </p:txBody>
      </p:sp>
      <p:sp>
        <p:nvSpPr>
          <p:cNvPr id="5" name="Slide Number Placeholder 4">
            <a:extLst>
              <a:ext uri="{FF2B5EF4-FFF2-40B4-BE49-F238E27FC236}">
                <a16:creationId xmlns:a16="http://schemas.microsoft.com/office/drawing/2014/main" id="{A8878EE4-2825-5BC1-FB4D-E308BF091ADC}"/>
              </a:ext>
            </a:extLst>
          </p:cNvPr>
          <p:cNvSpPr>
            <a:spLocks noGrp="1"/>
          </p:cNvSpPr>
          <p:nvPr>
            <p:ph type="sldNum" sz="quarter" idx="12"/>
          </p:nvPr>
        </p:nvSpPr>
        <p:spPr/>
        <p:txBody>
          <a:bodyPr>
            <a:normAutofit lnSpcReduction="10000"/>
          </a:bodyPr>
          <a:lstStyle/>
          <a:p>
            <a:fld id="{59BF0450-F954-4CE7-B607-09084ACA0AA5}" type="slidenum">
              <a:rPr lang="en-US" smtClean="0"/>
              <a:t>6</a:t>
            </a:fld>
            <a:endParaRPr lang="en-US" dirty="0"/>
          </a:p>
        </p:txBody>
      </p:sp>
      <p:graphicFrame>
        <p:nvGraphicFramePr>
          <p:cNvPr id="6" name="Content Placeholder 5">
            <a:extLst>
              <a:ext uri="{FF2B5EF4-FFF2-40B4-BE49-F238E27FC236}">
                <a16:creationId xmlns:a16="http://schemas.microsoft.com/office/drawing/2014/main" id="{D065D72D-FA4E-A4BB-6424-3027B099AC46}"/>
              </a:ext>
            </a:extLst>
          </p:cNvPr>
          <p:cNvGraphicFramePr>
            <a:graphicFrameLocks noGrp="1"/>
          </p:cNvGraphicFramePr>
          <p:nvPr>
            <p:ph idx="1"/>
            <p:extLst>
              <p:ext uri="{D42A27DB-BD31-4B8C-83A1-F6EECF244321}">
                <p14:modId xmlns:p14="http://schemas.microsoft.com/office/powerpoint/2010/main" val="252920058"/>
              </p:ext>
            </p:extLst>
          </p:nvPr>
        </p:nvGraphicFramePr>
        <p:xfrm>
          <a:off x="1262062" y="1114097"/>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ight Brace 7">
            <a:extLst>
              <a:ext uri="{FF2B5EF4-FFF2-40B4-BE49-F238E27FC236}">
                <a16:creationId xmlns:a16="http://schemas.microsoft.com/office/drawing/2014/main" id="{1F589AEC-377F-BA3D-2ACC-A01B3FAB9211}"/>
              </a:ext>
            </a:extLst>
          </p:cNvPr>
          <p:cNvSpPr/>
          <p:nvPr/>
        </p:nvSpPr>
        <p:spPr>
          <a:xfrm rot="5400000">
            <a:off x="6963877" y="3616334"/>
            <a:ext cx="874988" cy="3380154"/>
          </a:xfrm>
          <a:prstGeom prst="righ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6C56A0F8-C41F-BCCF-136C-7605A5DFE86F}"/>
              </a:ext>
            </a:extLst>
          </p:cNvPr>
          <p:cNvSpPr txBox="1"/>
          <p:nvPr/>
        </p:nvSpPr>
        <p:spPr>
          <a:xfrm>
            <a:off x="5643194" y="5822821"/>
            <a:ext cx="3503542" cy="830997"/>
          </a:xfrm>
          <a:prstGeom prst="rect">
            <a:avLst/>
          </a:prstGeom>
          <a:noFill/>
        </p:spPr>
        <p:txBody>
          <a:bodyPr wrap="square" rtlCol="0">
            <a:spAutoFit/>
          </a:bodyPr>
          <a:lstStyle/>
          <a:p>
            <a:pPr algn="ctr"/>
            <a:r>
              <a:rPr lang="en-US" sz="2400" dirty="0"/>
              <a:t>Funded by Unassigned Fund Balance</a:t>
            </a:r>
          </a:p>
        </p:txBody>
      </p:sp>
    </p:spTree>
    <p:extLst>
      <p:ext uri="{BB962C8B-B14F-4D97-AF65-F5344CB8AC3E}">
        <p14:creationId xmlns:p14="http://schemas.microsoft.com/office/powerpoint/2010/main" val="252421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521928" y="323219"/>
            <a:ext cx="9692640" cy="709287"/>
          </a:xfrm>
        </p:spPr>
        <p:txBody>
          <a:bodyPr/>
          <a:lstStyle/>
          <a:p>
            <a:r>
              <a:rPr lang="en-US" dirty="0"/>
              <a:t>General Fund Revenue Budget Summary</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p:txBody>
          <a:bodyPr>
            <a:normAutofit/>
          </a:bodyPr>
          <a:lstStyle/>
          <a:p>
            <a:pPr>
              <a:buFont typeface="Arial" panose="020B0604020202020204" pitchFamily="34" charset="0"/>
              <a:buChar char="•"/>
            </a:pPr>
            <a:endParaRPr lang="en-US" sz="2400" dirty="0"/>
          </a:p>
          <a:p>
            <a:pPr marL="0" indent="0">
              <a:buNone/>
            </a:pPr>
            <a:endParaRPr lang="en-US" sz="2400" dirty="0"/>
          </a:p>
          <a:p>
            <a:pPr marL="0" indent="0">
              <a:buNone/>
            </a:pPr>
            <a:endParaRPr lang="en-US" sz="24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graphicFrame>
        <p:nvGraphicFramePr>
          <p:cNvPr id="10" name="Table 9">
            <a:extLst>
              <a:ext uri="{FF2B5EF4-FFF2-40B4-BE49-F238E27FC236}">
                <a16:creationId xmlns:a16="http://schemas.microsoft.com/office/drawing/2014/main" id="{BA3CBEA0-DD8C-43E3-BEB3-ED93C001CC3E}"/>
              </a:ext>
            </a:extLst>
          </p:cNvPr>
          <p:cNvGraphicFramePr>
            <a:graphicFrameLocks noGrp="1"/>
          </p:cNvGraphicFramePr>
          <p:nvPr>
            <p:extLst>
              <p:ext uri="{D42A27DB-BD31-4B8C-83A1-F6EECF244321}">
                <p14:modId xmlns:p14="http://schemas.microsoft.com/office/powerpoint/2010/main" val="1085332797"/>
              </p:ext>
            </p:extLst>
          </p:nvPr>
        </p:nvGraphicFramePr>
        <p:xfrm>
          <a:off x="521928" y="1175173"/>
          <a:ext cx="10408200" cy="5204606"/>
        </p:xfrm>
        <a:graphic>
          <a:graphicData uri="http://schemas.openxmlformats.org/drawingml/2006/table">
            <a:tbl>
              <a:tblPr firstCol="1">
                <a:tableStyleId>{69CF1AB2-1976-4502-BF36-3FF5EA218861}</a:tableStyleId>
              </a:tblPr>
              <a:tblGrid>
                <a:gridCol w="2312241">
                  <a:extLst>
                    <a:ext uri="{9D8B030D-6E8A-4147-A177-3AD203B41FA5}">
                      <a16:colId xmlns:a16="http://schemas.microsoft.com/office/drawing/2014/main" val="1505234611"/>
                    </a:ext>
                  </a:extLst>
                </a:gridCol>
                <a:gridCol w="1559870">
                  <a:extLst>
                    <a:ext uri="{9D8B030D-6E8A-4147-A177-3AD203B41FA5}">
                      <a16:colId xmlns:a16="http://schemas.microsoft.com/office/drawing/2014/main" val="3389899508"/>
                    </a:ext>
                  </a:extLst>
                </a:gridCol>
                <a:gridCol w="1701426">
                  <a:extLst>
                    <a:ext uri="{9D8B030D-6E8A-4147-A177-3AD203B41FA5}">
                      <a16:colId xmlns:a16="http://schemas.microsoft.com/office/drawing/2014/main" val="169396676"/>
                    </a:ext>
                  </a:extLst>
                </a:gridCol>
                <a:gridCol w="1703597">
                  <a:extLst>
                    <a:ext uri="{9D8B030D-6E8A-4147-A177-3AD203B41FA5}">
                      <a16:colId xmlns:a16="http://schemas.microsoft.com/office/drawing/2014/main" val="210054998"/>
                    </a:ext>
                  </a:extLst>
                </a:gridCol>
                <a:gridCol w="1588517">
                  <a:extLst>
                    <a:ext uri="{9D8B030D-6E8A-4147-A177-3AD203B41FA5}">
                      <a16:colId xmlns:a16="http://schemas.microsoft.com/office/drawing/2014/main" val="2117431118"/>
                    </a:ext>
                  </a:extLst>
                </a:gridCol>
                <a:gridCol w="1542549">
                  <a:extLst>
                    <a:ext uri="{9D8B030D-6E8A-4147-A177-3AD203B41FA5}">
                      <a16:colId xmlns:a16="http://schemas.microsoft.com/office/drawing/2014/main" val="1295918335"/>
                    </a:ext>
                  </a:extLst>
                </a:gridCol>
              </a:tblGrid>
              <a:tr h="1127230">
                <a:tc>
                  <a:txBody>
                    <a:bodyPr/>
                    <a:lstStyle/>
                    <a:p>
                      <a:pPr algn="ctr" fontAlgn="t"/>
                      <a:endParaRPr lang="en-US" sz="2000" b="1" i="0" u="none" strike="noStrike" dirty="0">
                        <a:solidFill>
                          <a:srgbClr val="000000"/>
                        </a:solidFill>
                        <a:effectLst/>
                        <a:latin typeface="+mn-lt"/>
                      </a:endParaRPr>
                    </a:p>
                  </a:txBody>
                  <a:tcPr marL="9525" marR="9525" marT="9525" marB="0"/>
                </a:tc>
                <a:tc>
                  <a:txBody>
                    <a:bodyPr/>
                    <a:lstStyle/>
                    <a:p>
                      <a:pPr algn="ctr" fontAlgn="t"/>
                      <a:r>
                        <a:rPr lang="en-US" sz="2000" b="1" u="none" strike="noStrike" dirty="0">
                          <a:effectLst/>
                        </a:rPr>
                        <a:t>Revised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i="0" u="none" strike="noStrike" dirty="0">
                          <a:solidFill>
                            <a:srgbClr val="000000"/>
                          </a:solidFill>
                          <a:effectLst/>
                          <a:latin typeface="+mn-lt"/>
                        </a:rPr>
                        <a:t>Proposed Adjustments</a:t>
                      </a:r>
                    </a:p>
                  </a:txBody>
                  <a:tcPr marL="9525" marR="9525" marT="9525" marB="0" anchor="b">
                    <a:solidFill>
                      <a:schemeClr val="bg1">
                        <a:lumMod val="85000"/>
                      </a:schemeClr>
                    </a:solidFill>
                  </a:tcPr>
                </a:tc>
                <a:tc>
                  <a:txBody>
                    <a:bodyPr/>
                    <a:lstStyle/>
                    <a:p>
                      <a:pPr algn="ctr" fontAlgn="t"/>
                      <a:r>
                        <a:rPr lang="en-US" sz="2000" b="1" i="0" u="none" strike="noStrike" dirty="0">
                          <a:solidFill>
                            <a:srgbClr val="000000"/>
                          </a:solidFill>
                          <a:effectLst/>
                          <a:latin typeface="+mn-lt"/>
                        </a:rPr>
                        <a:t>Amended Budget</a:t>
                      </a:r>
                    </a:p>
                  </a:txBody>
                  <a:tcPr marL="9525" marR="9525" marT="9525" marB="0" anchor="b"/>
                </a:tc>
                <a:tc>
                  <a:txBody>
                    <a:bodyPr/>
                    <a:lstStyle/>
                    <a:p>
                      <a:pPr algn="ctr" fontAlgn="t"/>
                      <a:r>
                        <a:rPr lang="en-US" sz="2000" b="1" u="none" strike="noStrike" dirty="0">
                          <a:effectLst/>
                        </a:rPr>
                        <a:t>YTD Actuals</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i="0" u="none" strike="noStrike" dirty="0">
                          <a:solidFill>
                            <a:srgbClr val="000000"/>
                          </a:solidFill>
                          <a:effectLst/>
                          <a:latin typeface="+mn-lt"/>
                        </a:rPr>
                        <a:t>% of Amended Budget</a:t>
                      </a:r>
                    </a:p>
                  </a:txBody>
                  <a:tcPr marL="9525" marR="9525" marT="9525" marB="0" anchor="b"/>
                </a:tc>
                <a:extLst>
                  <a:ext uri="{0D108BD9-81ED-4DB2-BD59-A6C34878D82A}">
                    <a16:rowId xmlns:a16="http://schemas.microsoft.com/office/drawing/2014/main" val="2728661399"/>
                  </a:ext>
                </a:extLst>
              </a:tr>
              <a:tr h="470630">
                <a:tc>
                  <a:txBody>
                    <a:bodyPr/>
                    <a:lstStyle/>
                    <a:p>
                      <a:pPr algn="l" fontAlgn="t"/>
                      <a:r>
                        <a:rPr lang="en-US" sz="2000" b="0" u="none" strike="noStrike" dirty="0">
                          <a:solidFill>
                            <a:srgbClr val="000000"/>
                          </a:solidFill>
                          <a:effectLst/>
                        </a:rPr>
                        <a:t>Property Taxes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 $ 5,678,211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 -</a:t>
                      </a: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 $ 5,678,211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 $ 3,121,308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55%</a:t>
                      </a:r>
                    </a:p>
                  </a:txBody>
                  <a:tcPr marL="9525" marR="9525" marT="9525" marB="0"/>
                </a:tc>
                <a:extLst>
                  <a:ext uri="{0D108BD9-81ED-4DB2-BD59-A6C34878D82A}">
                    <a16:rowId xmlns:a16="http://schemas.microsoft.com/office/drawing/2014/main" val="1550214225"/>
                  </a:ext>
                </a:extLst>
              </a:tr>
              <a:tr h="238935">
                <a:tc>
                  <a:txBody>
                    <a:bodyPr/>
                    <a:lstStyle/>
                    <a:p>
                      <a:pPr algn="l" fontAlgn="t"/>
                      <a:r>
                        <a:rPr lang="en-US" sz="2000" b="0" u="none" strike="noStrike" dirty="0">
                          <a:solidFill>
                            <a:srgbClr val="000000"/>
                          </a:solidFill>
                          <a:effectLst/>
                        </a:rPr>
                        <a:t>Sales Taxes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9,593,023</a:t>
                      </a:r>
                    </a:p>
                  </a:txBody>
                  <a:tcPr marL="9525" marR="9525" marT="9525" marB="0"/>
                </a:tc>
                <a:tc>
                  <a:txBody>
                    <a:bodyPr/>
                    <a:lstStyle/>
                    <a:p>
                      <a:pPr algn="r" fontAlgn="t"/>
                      <a:r>
                        <a:rPr lang="en-US" sz="2000" b="0" i="0" u="none" strike="noStrike" dirty="0">
                          <a:solidFill>
                            <a:srgbClr val="000000"/>
                          </a:solidFill>
                          <a:effectLst/>
                          <a:latin typeface="+mn-lt"/>
                        </a:rPr>
                        <a:t>(150,000)</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9,443,023</a:t>
                      </a:r>
                    </a:p>
                  </a:txBody>
                  <a:tcPr marL="9525" marR="9525" marT="9525" marB="0"/>
                </a:tc>
                <a:tc>
                  <a:txBody>
                    <a:bodyPr/>
                    <a:lstStyle/>
                    <a:p>
                      <a:pPr algn="r" fontAlgn="t"/>
                      <a:r>
                        <a:rPr lang="en-US" sz="2000" b="0" i="0" u="none" strike="noStrike" dirty="0">
                          <a:solidFill>
                            <a:srgbClr val="000000"/>
                          </a:solidFill>
                          <a:effectLst/>
                          <a:latin typeface="+mn-lt"/>
                        </a:rPr>
                        <a:t>3,694,934</a:t>
                      </a:r>
                    </a:p>
                  </a:txBody>
                  <a:tcPr marL="9525" marR="9525" marT="9525" marB="0"/>
                </a:tc>
                <a:tc>
                  <a:txBody>
                    <a:bodyPr/>
                    <a:lstStyle/>
                    <a:p>
                      <a:pPr algn="r" fontAlgn="t"/>
                      <a:r>
                        <a:rPr lang="en-US" sz="2000" b="0" i="0" u="none" strike="noStrike" dirty="0">
                          <a:solidFill>
                            <a:srgbClr val="000000"/>
                          </a:solidFill>
                          <a:effectLst/>
                          <a:latin typeface="+mn-lt"/>
                        </a:rPr>
                        <a:t>39%</a:t>
                      </a:r>
                    </a:p>
                  </a:txBody>
                  <a:tcPr marL="9525" marR="9525" marT="9525" marB="0"/>
                </a:tc>
                <a:extLst>
                  <a:ext uri="{0D108BD9-81ED-4DB2-BD59-A6C34878D82A}">
                    <a16:rowId xmlns:a16="http://schemas.microsoft.com/office/drawing/2014/main" val="4024754440"/>
                  </a:ext>
                </a:extLst>
              </a:tr>
              <a:tr h="238935">
                <a:tc>
                  <a:txBody>
                    <a:bodyPr/>
                    <a:lstStyle/>
                    <a:p>
                      <a:pPr algn="l" fontAlgn="t"/>
                      <a:r>
                        <a:rPr lang="en-US" sz="2000" b="0" u="none" strike="noStrike" dirty="0">
                          <a:solidFill>
                            <a:srgbClr val="000000"/>
                          </a:solidFill>
                          <a:effectLst/>
                        </a:rPr>
                        <a:t>Utility Users Tax</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2,085,485</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100,000</a:t>
                      </a: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2,185,485</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1,149,239</a:t>
                      </a:r>
                    </a:p>
                  </a:txBody>
                  <a:tcPr marL="9525" marR="9525" marT="9525" marB="0"/>
                </a:tc>
                <a:tc>
                  <a:txBody>
                    <a:bodyPr/>
                    <a:lstStyle/>
                    <a:p>
                      <a:pPr algn="r" fontAlgn="t"/>
                      <a:r>
                        <a:rPr lang="en-US" sz="2000" b="0" i="0" u="none" strike="noStrike" dirty="0">
                          <a:solidFill>
                            <a:srgbClr val="000000"/>
                          </a:solidFill>
                          <a:effectLst/>
                          <a:latin typeface="+mn-lt"/>
                        </a:rPr>
                        <a:t>53%</a:t>
                      </a:r>
                    </a:p>
                  </a:txBody>
                  <a:tcPr marL="9525" marR="9525" marT="9525" marB="0"/>
                </a:tc>
                <a:extLst>
                  <a:ext uri="{0D108BD9-81ED-4DB2-BD59-A6C34878D82A}">
                    <a16:rowId xmlns:a16="http://schemas.microsoft.com/office/drawing/2014/main" val="886868935"/>
                  </a:ext>
                </a:extLst>
              </a:tr>
              <a:tr h="295354">
                <a:tc>
                  <a:txBody>
                    <a:bodyPr/>
                    <a:lstStyle/>
                    <a:p>
                      <a:pPr algn="l" fontAlgn="t"/>
                      <a:r>
                        <a:rPr lang="en-US" sz="2000" b="0" u="none" strike="noStrike" dirty="0">
                          <a:solidFill>
                            <a:srgbClr val="000000"/>
                          </a:solidFill>
                          <a:effectLst/>
                        </a:rPr>
                        <a:t>Franchise Taxes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794,658</a:t>
                      </a:r>
                    </a:p>
                  </a:txBody>
                  <a:tcPr marL="9525" marR="9525" marT="9525" marB="0"/>
                </a:tc>
                <a:tc>
                  <a:txBody>
                    <a:bodyPr/>
                    <a:lstStyle/>
                    <a:p>
                      <a:pPr algn="r" fontAlgn="t"/>
                      <a:r>
                        <a:rPr lang="en-US" sz="2000" b="0" i="0" u="none" strike="noStrike" dirty="0">
                          <a:solidFill>
                            <a:srgbClr val="000000"/>
                          </a:solidFill>
                          <a:effectLst/>
                          <a:latin typeface="+mn-lt"/>
                        </a:rPr>
                        <a:t>-</a:t>
                      </a: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794,658</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270,764</a:t>
                      </a:r>
                    </a:p>
                  </a:txBody>
                  <a:tcPr marL="9525" marR="9525" marT="9525" marB="0"/>
                </a:tc>
                <a:tc>
                  <a:txBody>
                    <a:bodyPr/>
                    <a:lstStyle/>
                    <a:p>
                      <a:pPr algn="r" fontAlgn="t"/>
                      <a:r>
                        <a:rPr lang="en-US" sz="2000" b="0" i="0" u="none" strike="noStrike" dirty="0">
                          <a:solidFill>
                            <a:srgbClr val="000000"/>
                          </a:solidFill>
                          <a:effectLst/>
                          <a:latin typeface="+mn-lt"/>
                        </a:rPr>
                        <a:t>34%</a:t>
                      </a:r>
                    </a:p>
                  </a:txBody>
                  <a:tcPr marL="9525" marR="9525" marT="9525" marB="0"/>
                </a:tc>
                <a:extLst>
                  <a:ext uri="{0D108BD9-81ED-4DB2-BD59-A6C34878D82A}">
                    <a16:rowId xmlns:a16="http://schemas.microsoft.com/office/drawing/2014/main" val="865791430"/>
                  </a:ext>
                </a:extLst>
              </a:tr>
              <a:tr h="470630">
                <a:tc>
                  <a:txBody>
                    <a:bodyPr/>
                    <a:lstStyle/>
                    <a:p>
                      <a:pPr algn="l" fontAlgn="t"/>
                      <a:r>
                        <a:rPr lang="en-US" sz="2000" b="0" u="none" strike="noStrike" dirty="0">
                          <a:solidFill>
                            <a:srgbClr val="000000"/>
                          </a:solidFill>
                          <a:effectLst/>
                        </a:rPr>
                        <a:t>Intergovernmental Taxes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2,319,918</a:t>
                      </a:r>
                    </a:p>
                  </a:txBody>
                  <a:tcPr marL="9525" marR="9525" marT="9525" marB="0"/>
                </a:tc>
                <a:tc>
                  <a:txBody>
                    <a:bodyPr/>
                    <a:lstStyle/>
                    <a:p>
                      <a:pPr algn="r" fontAlgn="t"/>
                      <a:r>
                        <a:rPr lang="en-US" sz="2000" b="0" i="0" u="none" strike="noStrike" dirty="0">
                          <a:solidFill>
                            <a:srgbClr val="000000"/>
                          </a:solidFill>
                          <a:effectLst/>
                          <a:latin typeface="+mn-lt"/>
                        </a:rPr>
                        <a:t>-</a:t>
                      </a: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2,319,918</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1,147,883</a:t>
                      </a:r>
                    </a:p>
                  </a:txBody>
                  <a:tcPr marL="9525" marR="9525" marT="9525" marB="0"/>
                </a:tc>
                <a:tc>
                  <a:txBody>
                    <a:bodyPr/>
                    <a:lstStyle/>
                    <a:p>
                      <a:pPr algn="r" fontAlgn="t"/>
                      <a:r>
                        <a:rPr lang="en-US" sz="2000" b="0" i="0" u="none" strike="noStrike" dirty="0">
                          <a:solidFill>
                            <a:srgbClr val="000000"/>
                          </a:solidFill>
                          <a:effectLst/>
                          <a:latin typeface="+mn-lt"/>
                        </a:rPr>
                        <a:t>49%</a:t>
                      </a:r>
                    </a:p>
                  </a:txBody>
                  <a:tcPr marL="9525" marR="9525" marT="9525" marB="0"/>
                </a:tc>
                <a:extLst>
                  <a:ext uri="{0D108BD9-81ED-4DB2-BD59-A6C34878D82A}">
                    <a16:rowId xmlns:a16="http://schemas.microsoft.com/office/drawing/2014/main" val="1720688379"/>
                  </a:ext>
                </a:extLst>
              </a:tr>
              <a:tr h="295354">
                <a:tc>
                  <a:txBody>
                    <a:bodyPr/>
                    <a:lstStyle/>
                    <a:p>
                      <a:pPr algn="l" fontAlgn="t"/>
                      <a:r>
                        <a:rPr lang="en-US" sz="2000" b="0" u="none" strike="noStrike" dirty="0">
                          <a:solidFill>
                            <a:srgbClr val="000000"/>
                          </a:solidFill>
                          <a:effectLst/>
                        </a:rPr>
                        <a:t>Other Taxes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903,214</a:t>
                      </a:r>
                    </a:p>
                  </a:txBody>
                  <a:tcPr marL="9525" marR="9525" marT="9525" marB="0"/>
                </a:tc>
                <a:tc>
                  <a:txBody>
                    <a:bodyPr/>
                    <a:lstStyle/>
                    <a:p>
                      <a:pPr algn="r" fontAlgn="t"/>
                      <a:r>
                        <a:rPr lang="en-US" sz="2000" b="0" i="0" u="none" strike="noStrike" dirty="0">
                          <a:solidFill>
                            <a:srgbClr val="000000"/>
                          </a:solidFill>
                          <a:effectLst/>
                          <a:latin typeface="+mn-lt"/>
                        </a:rPr>
                        <a:t>-</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903,214</a:t>
                      </a:r>
                    </a:p>
                  </a:txBody>
                  <a:tcPr marL="9525" marR="9525" marT="9525" marB="0"/>
                </a:tc>
                <a:tc>
                  <a:txBody>
                    <a:bodyPr/>
                    <a:lstStyle/>
                    <a:p>
                      <a:pPr algn="r" fontAlgn="t"/>
                      <a:r>
                        <a:rPr lang="en-US" sz="2000" b="0" u="none" strike="noStrike" dirty="0">
                          <a:solidFill>
                            <a:srgbClr val="000000"/>
                          </a:solidFill>
                          <a:effectLst/>
                        </a:rPr>
                        <a:t>366,246</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41%</a:t>
                      </a:r>
                    </a:p>
                  </a:txBody>
                  <a:tcPr marL="9525" marR="9525" marT="9525" marB="0"/>
                </a:tc>
                <a:extLst>
                  <a:ext uri="{0D108BD9-81ED-4DB2-BD59-A6C34878D82A}">
                    <a16:rowId xmlns:a16="http://schemas.microsoft.com/office/drawing/2014/main" val="2126898411"/>
                  </a:ext>
                </a:extLst>
              </a:tr>
              <a:tr h="439172">
                <a:tc>
                  <a:txBody>
                    <a:bodyPr/>
                    <a:lstStyle/>
                    <a:p>
                      <a:pPr algn="l" fontAlgn="t"/>
                      <a:r>
                        <a:rPr lang="en-US" sz="2000" b="0" i="0" u="none" strike="noStrike" dirty="0">
                          <a:solidFill>
                            <a:srgbClr val="000000"/>
                          </a:solidFill>
                          <a:effectLst/>
                          <a:latin typeface="+mn-lt"/>
                        </a:rPr>
                        <a:t>Public Safety Charges</a:t>
                      </a:r>
                    </a:p>
                  </a:txBody>
                  <a:tcPr marL="9525" marR="9525" marT="9525" marB="0"/>
                </a:tc>
                <a:tc>
                  <a:txBody>
                    <a:bodyPr/>
                    <a:lstStyle/>
                    <a:p>
                      <a:pPr algn="r" fontAlgn="t"/>
                      <a:r>
                        <a:rPr lang="en-US" sz="2000" b="0" i="0" u="none" strike="noStrike" dirty="0">
                          <a:solidFill>
                            <a:srgbClr val="000000"/>
                          </a:solidFill>
                          <a:effectLst/>
                          <a:latin typeface="+mn-lt"/>
                        </a:rPr>
                        <a:t>1,432,539</a:t>
                      </a:r>
                    </a:p>
                  </a:txBody>
                  <a:tcPr marL="9525" marR="9525" marT="9525" marB="0"/>
                </a:tc>
                <a:tc>
                  <a:txBody>
                    <a:bodyPr/>
                    <a:lstStyle/>
                    <a:p>
                      <a:pPr algn="r" fontAlgn="t"/>
                      <a:r>
                        <a:rPr lang="en-US" sz="2000" b="0" i="0" u="none" strike="noStrike" dirty="0">
                          <a:solidFill>
                            <a:srgbClr val="000000"/>
                          </a:solidFill>
                          <a:effectLst/>
                          <a:latin typeface="+mn-lt"/>
                        </a:rPr>
                        <a:t>261,000</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1,693,539</a:t>
                      </a:r>
                    </a:p>
                  </a:txBody>
                  <a:tcPr marL="9525" marR="9525" marT="9525" marB="0"/>
                </a:tc>
                <a:tc>
                  <a:txBody>
                    <a:bodyPr/>
                    <a:lstStyle/>
                    <a:p>
                      <a:pPr algn="r" fontAlgn="t"/>
                      <a:r>
                        <a:rPr lang="en-US" sz="2000" b="0" i="0" u="none" strike="noStrike" dirty="0">
                          <a:solidFill>
                            <a:srgbClr val="000000"/>
                          </a:solidFill>
                          <a:effectLst/>
                          <a:latin typeface="+mn-lt"/>
                        </a:rPr>
                        <a:t>974,170</a:t>
                      </a:r>
                    </a:p>
                  </a:txBody>
                  <a:tcPr marL="9525" marR="9525" marT="9525" marB="0"/>
                </a:tc>
                <a:tc>
                  <a:txBody>
                    <a:bodyPr/>
                    <a:lstStyle/>
                    <a:p>
                      <a:pPr algn="r" fontAlgn="t"/>
                      <a:r>
                        <a:rPr lang="en-US" sz="2000" b="0" i="0" u="none" strike="noStrike" dirty="0">
                          <a:solidFill>
                            <a:srgbClr val="000000"/>
                          </a:solidFill>
                          <a:effectLst/>
                          <a:latin typeface="+mn-lt"/>
                        </a:rPr>
                        <a:t>58%</a:t>
                      </a:r>
                    </a:p>
                  </a:txBody>
                  <a:tcPr marL="9525" marR="9525" marT="9525" marB="0"/>
                </a:tc>
                <a:extLst>
                  <a:ext uri="{0D108BD9-81ED-4DB2-BD59-A6C34878D82A}">
                    <a16:rowId xmlns:a16="http://schemas.microsoft.com/office/drawing/2014/main" val="891367745"/>
                  </a:ext>
                </a:extLst>
              </a:tr>
              <a:tr h="439172">
                <a:tc>
                  <a:txBody>
                    <a:bodyPr/>
                    <a:lstStyle/>
                    <a:p>
                      <a:pPr algn="l" fontAlgn="t"/>
                      <a:r>
                        <a:rPr lang="en-US" sz="2000" b="0" u="none" strike="noStrike" dirty="0">
                          <a:solidFill>
                            <a:srgbClr val="000000"/>
                          </a:solidFill>
                          <a:effectLst/>
                        </a:rPr>
                        <a:t>Other Revenue</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558,095</a:t>
                      </a:r>
                    </a:p>
                  </a:txBody>
                  <a:tcPr marL="9525" marR="9525" marT="9525" marB="0"/>
                </a:tc>
                <a:tc>
                  <a:txBody>
                    <a:bodyPr/>
                    <a:lstStyle/>
                    <a:p>
                      <a:pPr algn="r" fontAlgn="t"/>
                      <a:r>
                        <a:rPr lang="en-US" sz="2000" b="0" i="0" u="none" strike="noStrike" dirty="0">
                          <a:solidFill>
                            <a:srgbClr val="000000"/>
                          </a:solidFill>
                          <a:effectLst/>
                          <a:latin typeface="+mn-lt"/>
                        </a:rPr>
                        <a:t>-</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558,095</a:t>
                      </a:r>
                    </a:p>
                  </a:txBody>
                  <a:tcPr marL="9525" marR="9525" marT="9525" marB="0"/>
                </a:tc>
                <a:tc>
                  <a:txBody>
                    <a:bodyPr/>
                    <a:lstStyle/>
                    <a:p>
                      <a:pPr algn="r" fontAlgn="t"/>
                      <a:r>
                        <a:rPr lang="en-US" sz="2000" b="0" u="none" strike="noStrike" dirty="0">
                          <a:solidFill>
                            <a:srgbClr val="000000"/>
                          </a:solidFill>
                          <a:effectLst/>
                        </a:rPr>
                        <a:t>401,279</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72%</a:t>
                      </a:r>
                    </a:p>
                  </a:txBody>
                  <a:tcPr marL="9525" marR="9525" marT="9525" marB="0"/>
                </a:tc>
                <a:extLst>
                  <a:ext uri="{0D108BD9-81ED-4DB2-BD59-A6C34878D82A}">
                    <a16:rowId xmlns:a16="http://schemas.microsoft.com/office/drawing/2014/main" val="76117143"/>
                  </a:ext>
                </a:extLst>
              </a:tr>
              <a:tr h="470630">
                <a:tc>
                  <a:txBody>
                    <a:bodyPr/>
                    <a:lstStyle/>
                    <a:p>
                      <a:pPr algn="l" fontAlgn="t"/>
                      <a:r>
                        <a:rPr lang="en-US" sz="2000" b="0" i="0" u="none" strike="noStrike" dirty="0">
                          <a:solidFill>
                            <a:srgbClr val="000000"/>
                          </a:solidFill>
                          <a:effectLst/>
                          <a:latin typeface="+mn-lt"/>
                        </a:rPr>
                        <a:t>Transfers In</a:t>
                      </a:r>
                    </a:p>
                  </a:txBody>
                  <a:tcPr marL="9525" marR="9525" marT="9525" marB="0"/>
                </a:tc>
                <a:tc>
                  <a:txBody>
                    <a:bodyPr/>
                    <a:lstStyle/>
                    <a:p>
                      <a:pPr algn="r" fontAlgn="t"/>
                      <a:r>
                        <a:rPr lang="en-US" sz="2000" b="0" i="0" u="none" strike="noStrike" dirty="0">
                          <a:solidFill>
                            <a:srgbClr val="000000"/>
                          </a:solidFill>
                          <a:effectLst/>
                          <a:latin typeface="+mn-lt"/>
                        </a:rPr>
                        <a:t>2,245,480</a:t>
                      </a:r>
                    </a:p>
                  </a:txBody>
                  <a:tcPr marL="9525" marR="9525" marT="9525" marB="0"/>
                </a:tc>
                <a:tc>
                  <a:txBody>
                    <a:bodyPr/>
                    <a:lstStyle/>
                    <a:p>
                      <a:pPr algn="r" fontAlgn="t"/>
                      <a:r>
                        <a:rPr lang="en-US" sz="2000" b="0" i="0" u="none" strike="noStrike" dirty="0">
                          <a:solidFill>
                            <a:srgbClr val="000000"/>
                          </a:solidFill>
                          <a:effectLst/>
                          <a:latin typeface="+mn-lt"/>
                        </a:rPr>
                        <a:t>-</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2,245,480</a:t>
                      </a:r>
                    </a:p>
                  </a:txBody>
                  <a:tcPr marL="9525" marR="9525" marT="9525" marB="0"/>
                </a:tc>
                <a:tc>
                  <a:txBody>
                    <a:bodyPr/>
                    <a:lstStyle/>
                    <a:p>
                      <a:pPr algn="r" fontAlgn="t"/>
                      <a:r>
                        <a:rPr lang="en-US" sz="2000" b="0" i="0" u="none" strike="noStrike" dirty="0">
                          <a:solidFill>
                            <a:srgbClr val="000000"/>
                          </a:solidFill>
                          <a:effectLst/>
                          <a:latin typeface="+mn-lt"/>
                        </a:rPr>
                        <a:t>-</a:t>
                      </a:r>
                    </a:p>
                  </a:txBody>
                  <a:tcPr marL="9525" marR="9525" marT="9525" marB="0"/>
                </a:tc>
                <a:tc>
                  <a:txBody>
                    <a:bodyPr/>
                    <a:lstStyle/>
                    <a:p>
                      <a:pPr algn="r" fontAlgn="t"/>
                      <a:r>
                        <a:rPr lang="en-US" sz="2000" b="0" i="0" u="none" strike="noStrike" dirty="0">
                          <a:solidFill>
                            <a:srgbClr val="000000"/>
                          </a:solidFill>
                          <a:effectLst/>
                          <a:latin typeface="+mn-lt"/>
                        </a:rPr>
                        <a:t>0%</a:t>
                      </a:r>
                    </a:p>
                  </a:txBody>
                  <a:tcPr marL="9525" marR="9525" marT="9525" marB="0"/>
                </a:tc>
                <a:extLst>
                  <a:ext uri="{0D108BD9-81ED-4DB2-BD59-A6C34878D82A}">
                    <a16:rowId xmlns:a16="http://schemas.microsoft.com/office/drawing/2014/main" val="3043951087"/>
                  </a:ext>
                </a:extLst>
              </a:tr>
              <a:tr h="381347">
                <a:tc>
                  <a:txBody>
                    <a:bodyPr/>
                    <a:lstStyle/>
                    <a:p>
                      <a:pPr algn="l" fontAlgn="t"/>
                      <a:r>
                        <a:rPr lang="en-US" sz="2000" u="none" strike="noStrike" dirty="0">
                          <a:effectLst/>
                        </a:rPr>
                        <a:t>Total Revenues</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$ 25,610,623 </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i="0" u="none" strike="noStrike" dirty="0">
                          <a:solidFill>
                            <a:srgbClr val="000000"/>
                          </a:solidFill>
                          <a:effectLst/>
                          <a:latin typeface="+mn-lt"/>
                        </a:rPr>
                        <a:t>$ 211,000</a:t>
                      </a:r>
                    </a:p>
                  </a:txBody>
                  <a:tcPr marL="9525" marR="9525" marT="9525" marB="0">
                    <a:solidFill>
                      <a:schemeClr val="bg1">
                        <a:lumMod val="85000"/>
                      </a:schemeClr>
                    </a:solidFill>
                  </a:tcPr>
                </a:tc>
                <a:tc>
                  <a:txBody>
                    <a:bodyPr/>
                    <a:lstStyle/>
                    <a:p>
                      <a:pPr algn="r" fontAlgn="t"/>
                      <a:r>
                        <a:rPr lang="en-US" sz="2000" b="1" u="none" strike="noStrike" dirty="0">
                          <a:effectLst/>
                        </a:rPr>
                        <a:t>$ 25,821,623</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$ 11,125,823 </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i="0" u="none" strike="noStrike" dirty="0">
                          <a:solidFill>
                            <a:srgbClr val="000000"/>
                          </a:solidFill>
                          <a:effectLst/>
                          <a:latin typeface="+mn-lt"/>
                        </a:rPr>
                        <a:t>43%</a:t>
                      </a:r>
                    </a:p>
                  </a:txBody>
                  <a:tcPr marL="9525" marR="9525" marT="9525" marB="0"/>
                </a:tc>
                <a:extLst>
                  <a:ext uri="{0D108BD9-81ED-4DB2-BD59-A6C34878D82A}">
                    <a16:rowId xmlns:a16="http://schemas.microsoft.com/office/drawing/2014/main" val="3644885629"/>
                  </a:ext>
                </a:extLst>
              </a:tr>
            </a:tbl>
          </a:graphicData>
        </a:graphic>
      </p:graphicFrame>
      <p:sp>
        <p:nvSpPr>
          <p:cNvPr id="4" name="Slide Number Placeholder 3">
            <a:extLst>
              <a:ext uri="{FF2B5EF4-FFF2-40B4-BE49-F238E27FC236}">
                <a16:creationId xmlns:a16="http://schemas.microsoft.com/office/drawing/2014/main" id="{6436D844-2052-44B0-82AF-5247E3669418}"/>
              </a:ext>
            </a:extLst>
          </p:cNvPr>
          <p:cNvSpPr>
            <a:spLocks noGrp="1"/>
          </p:cNvSpPr>
          <p:nvPr>
            <p:ph type="sldNum" sz="quarter" idx="12"/>
          </p:nvPr>
        </p:nvSpPr>
        <p:spPr/>
        <p:txBody>
          <a:bodyPr>
            <a:normAutofit lnSpcReduction="10000"/>
          </a:bodyPr>
          <a:lstStyle/>
          <a:p>
            <a:fld id="{59BF0450-F954-4CE7-B607-09084ACA0AA5}" type="slidenum">
              <a:rPr lang="en-US" smtClean="0"/>
              <a:t>7</a:t>
            </a:fld>
            <a:endParaRPr lang="en-US" dirty="0"/>
          </a:p>
        </p:txBody>
      </p:sp>
    </p:spTree>
    <p:extLst>
      <p:ext uri="{BB962C8B-B14F-4D97-AF65-F5344CB8AC3E}">
        <p14:creationId xmlns:p14="http://schemas.microsoft.com/office/powerpoint/2010/main" val="117657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525099" y="151653"/>
            <a:ext cx="10187257" cy="874461"/>
          </a:xfrm>
        </p:spPr>
        <p:txBody>
          <a:bodyPr/>
          <a:lstStyle/>
          <a:p>
            <a:r>
              <a:rPr lang="en-US" dirty="0"/>
              <a:t>General Fund Expenditure Budget Summary</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p:txBody>
          <a:bodyPr>
            <a:normAutofit/>
          </a:bodyPr>
          <a:lstStyle/>
          <a:p>
            <a:pPr>
              <a:buFont typeface="Arial" panose="020B0604020202020204" pitchFamily="34" charset="0"/>
              <a:buChar char="•"/>
            </a:pPr>
            <a:endParaRPr lang="en-US" sz="2400" dirty="0"/>
          </a:p>
          <a:p>
            <a:pPr marL="0" indent="0">
              <a:buNone/>
            </a:pPr>
            <a:endParaRPr lang="en-US" sz="2400" dirty="0"/>
          </a:p>
          <a:p>
            <a:pPr marL="0" indent="0">
              <a:buNone/>
            </a:pPr>
            <a:endParaRPr lang="en-US" sz="24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graphicFrame>
        <p:nvGraphicFramePr>
          <p:cNvPr id="10" name="Table 9">
            <a:extLst>
              <a:ext uri="{FF2B5EF4-FFF2-40B4-BE49-F238E27FC236}">
                <a16:creationId xmlns:a16="http://schemas.microsoft.com/office/drawing/2014/main" id="{2369B49C-AB25-417F-9725-8EFF39F2994F}"/>
              </a:ext>
            </a:extLst>
          </p:cNvPr>
          <p:cNvGraphicFramePr>
            <a:graphicFrameLocks noGrp="1"/>
          </p:cNvGraphicFramePr>
          <p:nvPr>
            <p:extLst>
              <p:ext uri="{D42A27DB-BD31-4B8C-83A1-F6EECF244321}">
                <p14:modId xmlns:p14="http://schemas.microsoft.com/office/powerpoint/2010/main" val="4272279179"/>
              </p:ext>
            </p:extLst>
          </p:nvPr>
        </p:nvGraphicFramePr>
        <p:xfrm>
          <a:off x="525099" y="1128187"/>
          <a:ext cx="10187256" cy="5578160"/>
        </p:xfrm>
        <a:graphic>
          <a:graphicData uri="http://schemas.openxmlformats.org/drawingml/2006/table">
            <a:tbl>
              <a:tblPr firstCol="1">
                <a:tableStyleId>{69CF1AB2-1976-4502-BF36-3FF5EA218861}</a:tableStyleId>
              </a:tblPr>
              <a:tblGrid>
                <a:gridCol w="2086601">
                  <a:extLst>
                    <a:ext uri="{9D8B030D-6E8A-4147-A177-3AD203B41FA5}">
                      <a16:colId xmlns:a16="http://schemas.microsoft.com/office/drawing/2014/main" val="1505234611"/>
                    </a:ext>
                  </a:extLst>
                </a:gridCol>
                <a:gridCol w="1763294">
                  <a:extLst>
                    <a:ext uri="{9D8B030D-6E8A-4147-A177-3AD203B41FA5}">
                      <a16:colId xmlns:a16="http://schemas.microsoft.com/office/drawing/2014/main" val="3389899508"/>
                    </a:ext>
                  </a:extLst>
                </a:gridCol>
                <a:gridCol w="1553074">
                  <a:extLst>
                    <a:ext uri="{9D8B030D-6E8A-4147-A177-3AD203B41FA5}">
                      <a16:colId xmlns:a16="http://schemas.microsoft.com/office/drawing/2014/main" val="2971912189"/>
                    </a:ext>
                  </a:extLst>
                </a:gridCol>
                <a:gridCol w="1553074">
                  <a:extLst>
                    <a:ext uri="{9D8B030D-6E8A-4147-A177-3AD203B41FA5}">
                      <a16:colId xmlns:a16="http://schemas.microsoft.com/office/drawing/2014/main" val="3186923320"/>
                    </a:ext>
                  </a:extLst>
                </a:gridCol>
                <a:gridCol w="1678139">
                  <a:extLst>
                    <a:ext uri="{9D8B030D-6E8A-4147-A177-3AD203B41FA5}">
                      <a16:colId xmlns:a16="http://schemas.microsoft.com/office/drawing/2014/main" val="2117431118"/>
                    </a:ext>
                  </a:extLst>
                </a:gridCol>
                <a:gridCol w="1553074">
                  <a:extLst>
                    <a:ext uri="{9D8B030D-6E8A-4147-A177-3AD203B41FA5}">
                      <a16:colId xmlns:a16="http://schemas.microsoft.com/office/drawing/2014/main" val="3317127353"/>
                    </a:ext>
                  </a:extLst>
                </a:gridCol>
              </a:tblGrid>
              <a:tr h="1080259">
                <a:tc>
                  <a:txBody>
                    <a:bodyPr/>
                    <a:lstStyle/>
                    <a:p>
                      <a:pPr algn="ctr" fontAlgn="t"/>
                      <a:endParaRPr lang="en-US" sz="2000" b="1" i="0" u="none" strike="noStrike" dirty="0">
                        <a:solidFill>
                          <a:srgbClr val="000000"/>
                        </a:solidFill>
                        <a:effectLst/>
                        <a:latin typeface="+mn-lt"/>
                      </a:endParaRPr>
                    </a:p>
                  </a:txBody>
                  <a:tcPr marL="9525" marR="9525" marT="9525" marB="0"/>
                </a:tc>
                <a:tc>
                  <a:txBody>
                    <a:bodyPr/>
                    <a:lstStyle/>
                    <a:p>
                      <a:pPr algn="ctr" fontAlgn="t"/>
                      <a:r>
                        <a:rPr lang="en-US" sz="2000" b="1" u="none" strike="noStrike" dirty="0">
                          <a:effectLst/>
                        </a:rPr>
                        <a:t>Revised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Proposed Adjustments</a:t>
                      </a:r>
                      <a:endParaRPr lang="en-US" sz="2000" b="1"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ctr" fontAlgn="t"/>
                      <a:r>
                        <a:rPr lang="en-US" sz="2000" b="1" u="none" strike="noStrike" dirty="0">
                          <a:solidFill>
                            <a:srgbClr val="000000"/>
                          </a:solidFill>
                          <a:effectLst/>
                        </a:rPr>
                        <a:t>Amended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YTD Actuals + Encumbs.</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solidFill>
                            <a:srgbClr val="000000"/>
                          </a:solidFill>
                          <a:effectLst/>
                        </a:rPr>
                        <a:t>% of Amended Budget</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28661399"/>
                  </a:ext>
                </a:extLst>
              </a:tr>
              <a:tr h="413223">
                <a:tc>
                  <a:txBody>
                    <a:bodyPr/>
                    <a:lstStyle/>
                    <a:p>
                      <a:pPr algn="l" fontAlgn="t"/>
                      <a:r>
                        <a:rPr lang="en-US" sz="2000" b="0" u="none" strike="noStrike" dirty="0">
                          <a:solidFill>
                            <a:srgbClr val="000000"/>
                          </a:solidFill>
                          <a:effectLst/>
                        </a:rPr>
                        <a:t>Salaries &amp; Wages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 $ 9,359,141 </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US" sz="2000" b="0" u="none" strike="noStrike" dirty="0">
                          <a:solidFill>
                            <a:srgbClr val="000000"/>
                          </a:solidFill>
                          <a:effectLst/>
                        </a:rPr>
                        <a:t>$ -       </a:t>
                      </a:r>
                      <a:endParaRPr lang="en-US" sz="2000" b="0"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Calibri" panose="020F0502020204030204" pitchFamily="34" charset="0"/>
                        </a:rPr>
                        <a:t>$ 9,359,141</a:t>
                      </a:r>
                    </a:p>
                  </a:txBody>
                  <a:tcPr marL="9525" marR="9525" marT="9525" marB="0"/>
                </a:tc>
                <a:tc>
                  <a:txBody>
                    <a:bodyPr/>
                    <a:lstStyle/>
                    <a:p>
                      <a:pPr algn="r" fontAlgn="t"/>
                      <a:r>
                        <a:rPr lang="en-US" sz="2000" b="0" u="none" strike="noStrike" dirty="0">
                          <a:solidFill>
                            <a:srgbClr val="000000"/>
                          </a:solidFill>
                          <a:effectLst/>
                        </a:rPr>
                        <a:t>  $ 4,731,461 </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51%</a:t>
                      </a:r>
                    </a:p>
                  </a:txBody>
                  <a:tcPr marL="9525" marR="9525" marT="9525" marB="0"/>
                </a:tc>
                <a:extLst>
                  <a:ext uri="{0D108BD9-81ED-4DB2-BD59-A6C34878D82A}">
                    <a16:rowId xmlns:a16="http://schemas.microsoft.com/office/drawing/2014/main" val="1550214225"/>
                  </a:ext>
                </a:extLst>
              </a:tr>
              <a:tr h="365059">
                <a:tc>
                  <a:txBody>
                    <a:bodyPr/>
                    <a:lstStyle/>
                    <a:p>
                      <a:pPr algn="l" fontAlgn="t"/>
                      <a:r>
                        <a:rPr lang="en-US" sz="2000" b="0" u="none" strike="noStrike" dirty="0">
                          <a:solidFill>
                            <a:srgbClr val="000000"/>
                          </a:solidFill>
                          <a:effectLst/>
                        </a:rPr>
                        <a:t>Benefits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6,219,651</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endParaRPr lang="en-US" sz="2000" b="0" i="0" u="none" strike="noStrike" dirty="0">
                        <a:solidFill>
                          <a:srgbClr val="000000"/>
                        </a:solidFill>
                        <a:effectLst/>
                        <a:latin typeface="Calibri" panose="020F0502020204030204" pitchFamily="34" charset="0"/>
                      </a:endParaRP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Calibri" panose="020F0502020204030204" pitchFamily="34" charset="0"/>
                        </a:rPr>
                        <a:t>6,219,651</a:t>
                      </a: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3,644,107</a:t>
                      </a: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59%</a:t>
                      </a:r>
                    </a:p>
                  </a:txBody>
                  <a:tcPr marL="9525" marR="9525" marT="9525" marB="0"/>
                </a:tc>
                <a:extLst>
                  <a:ext uri="{0D108BD9-81ED-4DB2-BD59-A6C34878D82A}">
                    <a16:rowId xmlns:a16="http://schemas.microsoft.com/office/drawing/2014/main" val="4024754440"/>
                  </a:ext>
                </a:extLst>
              </a:tr>
              <a:tr h="597341">
                <a:tc>
                  <a:txBody>
                    <a:bodyPr/>
                    <a:lstStyle/>
                    <a:p>
                      <a:pPr algn="l" fontAlgn="t"/>
                      <a:r>
                        <a:rPr lang="en-US" sz="2000" b="0" u="none" strike="noStrike" dirty="0">
                          <a:solidFill>
                            <a:srgbClr val="000000"/>
                          </a:solidFill>
                          <a:effectLst/>
                        </a:rPr>
                        <a:t>Professional/Admin Services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9,895,125</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US" sz="2000" b="0" u="none" strike="noStrike" dirty="0">
                          <a:solidFill>
                            <a:srgbClr val="000000"/>
                          </a:solidFill>
                          <a:effectLst/>
                        </a:rPr>
                        <a:t>186,252</a:t>
                      </a:r>
                      <a:endParaRPr lang="en-US" sz="2000" b="0" i="0" u="none" strike="noStrike" dirty="0">
                        <a:solidFill>
                          <a:srgbClr val="000000"/>
                        </a:solidFill>
                        <a:effectLst/>
                        <a:latin typeface="Calibri" panose="020F0502020204030204" pitchFamily="34" charset="0"/>
                      </a:endParaRP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Calibri" panose="020F0502020204030204" pitchFamily="34" charset="0"/>
                        </a:rPr>
                        <a:t>10,081,377</a:t>
                      </a: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4,537,600</a:t>
                      </a: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45%</a:t>
                      </a:r>
                    </a:p>
                  </a:txBody>
                  <a:tcPr marL="9525" marR="9525" marT="9525" marB="0"/>
                </a:tc>
                <a:extLst>
                  <a:ext uri="{0D108BD9-81ED-4DB2-BD59-A6C34878D82A}">
                    <a16:rowId xmlns:a16="http://schemas.microsoft.com/office/drawing/2014/main" val="886868935"/>
                  </a:ext>
                </a:extLst>
              </a:tr>
              <a:tr h="597341">
                <a:tc>
                  <a:txBody>
                    <a:bodyPr/>
                    <a:lstStyle/>
                    <a:p>
                      <a:pPr algn="l" fontAlgn="t"/>
                      <a:r>
                        <a:rPr lang="en-US" sz="2000" b="0" u="none" strike="noStrike" dirty="0">
                          <a:solidFill>
                            <a:srgbClr val="000000"/>
                          </a:solidFill>
                          <a:effectLst/>
                        </a:rPr>
                        <a:t>Interdepartmental Charges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(734,173)</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US" sz="2000" b="0" u="none" strike="noStrike" dirty="0">
                          <a:solidFill>
                            <a:srgbClr val="000000"/>
                          </a:solidFill>
                          <a:effectLst/>
                        </a:rPr>
                        <a:t>-                    </a:t>
                      </a:r>
                      <a:endParaRPr lang="en-US" sz="2000" b="0" i="0" u="none" strike="noStrike" dirty="0">
                        <a:solidFill>
                          <a:srgbClr val="000000"/>
                        </a:solidFill>
                        <a:effectLst/>
                        <a:latin typeface="Calibri" panose="020F0502020204030204" pitchFamily="34" charset="0"/>
                      </a:endParaRP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Calibri" panose="020F0502020204030204" pitchFamily="34" charset="0"/>
                        </a:rPr>
                        <a:t>(734,173)</a:t>
                      </a: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28,039</a:t>
                      </a: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-4%</a:t>
                      </a:r>
                    </a:p>
                  </a:txBody>
                  <a:tcPr marL="9525" marR="9525" marT="9525" marB="0"/>
                </a:tc>
                <a:extLst>
                  <a:ext uri="{0D108BD9-81ED-4DB2-BD59-A6C34878D82A}">
                    <a16:rowId xmlns:a16="http://schemas.microsoft.com/office/drawing/2014/main" val="2126898411"/>
                  </a:ext>
                </a:extLst>
              </a:tr>
              <a:tr h="597341">
                <a:tc>
                  <a:txBody>
                    <a:bodyPr/>
                    <a:lstStyle/>
                    <a:p>
                      <a:pPr algn="l" fontAlgn="t"/>
                      <a:r>
                        <a:rPr lang="en-US" sz="2000" b="0" u="none" strike="noStrike" dirty="0">
                          <a:solidFill>
                            <a:srgbClr val="000000"/>
                          </a:solidFill>
                          <a:effectLst/>
                        </a:rPr>
                        <a:t>Other Operating Expenditures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475,911</a:t>
                      </a: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Calibri" panose="020F0502020204030204" pitchFamily="34" charset="0"/>
                        </a:rPr>
                        <a:t>475,911</a:t>
                      </a:r>
                    </a:p>
                  </a:txBody>
                  <a:tcPr marL="9525" marR="9525" marT="9525" marB="0"/>
                </a:tc>
                <a:tc>
                  <a:txBody>
                    <a:bodyPr/>
                    <a:lstStyle/>
                    <a:p>
                      <a:pPr algn="r" fontAlgn="t"/>
                      <a:r>
                        <a:rPr lang="en-US" sz="2000" b="0" u="none" strike="noStrike" dirty="0">
                          <a:solidFill>
                            <a:srgbClr val="000000"/>
                          </a:solidFill>
                          <a:effectLst/>
                        </a:rPr>
                        <a:t>         235,728 </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US" sz="2000" b="0" i="0" u="none" strike="noStrike" dirty="0">
                          <a:solidFill>
                            <a:srgbClr val="000000"/>
                          </a:solidFill>
                          <a:effectLst/>
                          <a:latin typeface="Calibri" panose="020F0502020204030204" pitchFamily="34" charset="0"/>
                        </a:rPr>
                        <a:t>50%</a:t>
                      </a:r>
                    </a:p>
                  </a:txBody>
                  <a:tcPr marL="9525" marR="9525" marT="9525" marB="0"/>
                </a:tc>
                <a:extLst>
                  <a:ext uri="{0D108BD9-81ED-4DB2-BD59-A6C34878D82A}">
                    <a16:rowId xmlns:a16="http://schemas.microsoft.com/office/drawing/2014/main" val="76117143"/>
                  </a:ext>
                </a:extLst>
              </a:tr>
              <a:tr h="572443">
                <a:tc>
                  <a:txBody>
                    <a:bodyPr/>
                    <a:lstStyle/>
                    <a:p>
                      <a:pPr algn="l" fontAlgn="t"/>
                      <a:r>
                        <a:rPr lang="en-US" sz="2000" b="0" i="0" u="none" strike="noStrike" dirty="0">
                          <a:solidFill>
                            <a:srgbClr val="000000"/>
                          </a:solidFill>
                          <a:effectLst/>
                          <a:latin typeface="+mn-lt"/>
                        </a:rPr>
                        <a:t>Asset/Capital Outlay</a:t>
                      </a:r>
                    </a:p>
                  </a:txBody>
                  <a:tcPr marL="9525" marR="9525" marT="9525" marB="0"/>
                </a:tc>
                <a:tc>
                  <a:txBody>
                    <a:bodyPr/>
                    <a:lstStyle/>
                    <a:p>
                      <a:pPr algn="r" fontAlgn="t"/>
                      <a:r>
                        <a:rPr lang="en-US" sz="2000" b="0" i="0" u="none" strike="noStrike" dirty="0">
                          <a:solidFill>
                            <a:srgbClr val="000000"/>
                          </a:solidFill>
                          <a:effectLst/>
                          <a:latin typeface="+mn-lt"/>
                        </a:rPr>
                        <a:t>6,249,921</a:t>
                      </a:r>
                    </a:p>
                  </a:txBody>
                  <a:tcPr marL="9525" marR="9525" marT="9525" marB="0"/>
                </a:tc>
                <a:tc>
                  <a:txBody>
                    <a:bodyPr/>
                    <a:lstStyle/>
                    <a:p>
                      <a:pPr algn="r" fontAlgn="t"/>
                      <a:r>
                        <a:rPr lang="en-US" sz="2000" b="0" i="0" u="none" strike="noStrike" dirty="0">
                          <a:solidFill>
                            <a:srgbClr val="000000"/>
                          </a:solidFill>
                          <a:effectLst/>
                          <a:latin typeface="+mn-lt"/>
                        </a:rPr>
                        <a:t>319,348</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6,569,269</a:t>
                      </a:r>
                    </a:p>
                  </a:txBody>
                  <a:tcPr marL="9525" marR="9525" marT="9525" marB="0"/>
                </a:tc>
                <a:tc>
                  <a:txBody>
                    <a:bodyPr/>
                    <a:lstStyle/>
                    <a:p>
                      <a:pPr algn="r" fontAlgn="t"/>
                      <a:r>
                        <a:rPr lang="en-US" sz="2000" b="0" i="0" u="none" strike="noStrike" dirty="0">
                          <a:solidFill>
                            <a:srgbClr val="000000"/>
                          </a:solidFill>
                          <a:effectLst/>
                          <a:latin typeface="+mn-lt"/>
                        </a:rPr>
                        <a:t>1,612,847</a:t>
                      </a:r>
                    </a:p>
                  </a:txBody>
                  <a:tcPr marL="9525" marR="9525" marT="9525" marB="0"/>
                </a:tc>
                <a:tc>
                  <a:txBody>
                    <a:bodyPr/>
                    <a:lstStyle/>
                    <a:p>
                      <a:pPr algn="r" fontAlgn="t"/>
                      <a:r>
                        <a:rPr lang="en-US" sz="2000" b="0" i="0" u="none" strike="noStrike" dirty="0">
                          <a:solidFill>
                            <a:srgbClr val="000000"/>
                          </a:solidFill>
                          <a:effectLst/>
                          <a:latin typeface="+mn-lt"/>
                        </a:rPr>
                        <a:t>25%</a:t>
                      </a:r>
                    </a:p>
                  </a:txBody>
                  <a:tcPr marL="9525" marR="9525" marT="9525" marB="0"/>
                </a:tc>
                <a:extLst>
                  <a:ext uri="{0D108BD9-81ED-4DB2-BD59-A6C34878D82A}">
                    <a16:rowId xmlns:a16="http://schemas.microsoft.com/office/drawing/2014/main" val="4211653358"/>
                  </a:ext>
                </a:extLst>
              </a:tr>
              <a:tr h="431671">
                <a:tc>
                  <a:txBody>
                    <a:bodyPr/>
                    <a:lstStyle/>
                    <a:p>
                      <a:pPr algn="l" fontAlgn="t"/>
                      <a:r>
                        <a:rPr lang="en-US" sz="2000" b="0" i="0" u="none" strike="noStrike" dirty="0">
                          <a:solidFill>
                            <a:srgbClr val="000000"/>
                          </a:solidFill>
                          <a:effectLst/>
                          <a:latin typeface="+mn-lt"/>
                        </a:rPr>
                        <a:t>Debt Service</a:t>
                      </a:r>
                    </a:p>
                  </a:txBody>
                  <a:tcPr marL="9525" marR="9525" marT="9525" marB="0"/>
                </a:tc>
                <a:tc>
                  <a:txBody>
                    <a:bodyPr/>
                    <a:lstStyle/>
                    <a:p>
                      <a:pPr algn="r" fontAlgn="t"/>
                      <a:r>
                        <a:rPr lang="en-US" sz="2000" b="0" i="0" u="none" strike="noStrike" dirty="0">
                          <a:solidFill>
                            <a:srgbClr val="000000"/>
                          </a:solidFill>
                          <a:effectLst/>
                          <a:latin typeface="+mn-lt"/>
                        </a:rPr>
                        <a:t>611,000</a:t>
                      </a:r>
                    </a:p>
                  </a:txBody>
                  <a:tcPr marL="9525" marR="9525" marT="9525" marB="0"/>
                </a:tc>
                <a:tc>
                  <a:txBody>
                    <a:bodyPr/>
                    <a:lstStyle/>
                    <a:p>
                      <a:pPr algn="r" fontAlgn="t"/>
                      <a:r>
                        <a:rPr lang="en-US" sz="2000" b="0" i="0" u="none" strike="noStrike" dirty="0">
                          <a:solidFill>
                            <a:srgbClr val="000000"/>
                          </a:solidFill>
                          <a:effectLst/>
                          <a:latin typeface="+mn-lt"/>
                        </a:rPr>
                        <a:t>-</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611,000</a:t>
                      </a:r>
                    </a:p>
                  </a:txBody>
                  <a:tcPr marL="9525" marR="9525" marT="9525" marB="0"/>
                </a:tc>
                <a:tc>
                  <a:txBody>
                    <a:bodyPr/>
                    <a:lstStyle/>
                    <a:p>
                      <a:pPr algn="r" fontAlgn="t"/>
                      <a:r>
                        <a:rPr lang="en-US" sz="2000" b="0" i="0" u="none" strike="noStrike" dirty="0">
                          <a:solidFill>
                            <a:srgbClr val="000000"/>
                          </a:solidFill>
                          <a:effectLst/>
                          <a:latin typeface="+mn-lt"/>
                        </a:rPr>
                        <a:t>611,033</a:t>
                      </a:r>
                    </a:p>
                  </a:txBody>
                  <a:tcPr marL="9525" marR="9525" marT="9525" marB="0"/>
                </a:tc>
                <a:tc>
                  <a:txBody>
                    <a:bodyPr/>
                    <a:lstStyle/>
                    <a:p>
                      <a:pPr algn="r" fontAlgn="t"/>
                      <a:r>
                        <a:rPr lang="en-US" sz="2000" b="0" i="0" u="none" strike="noStrike" dirty="0">
                          <a:solidFill>
                            <a:srgbClr val="000000"/>
                          </a:solidFill>
                          <a:effectLst/>
                          <a:latin typeface="+mn-lt"/>
                        </a:rPr>
                        <a:t>100%</a:t>
                      </a:r>
                    </a:p>
                  </a:txBody>
                  <a:tcPr marL="9525" marR="9525" marT="9525" marB="0"/>
                </a:tc>
                <a:extLst>
                  <a:ext uri="{0D108BD9-81ED-4DB2-BD59-A6C34878D82A}">
                    <a16:rowId xmlns:a16="http://schemas.microsoft.com/office/drawing/2014/main" val="3000714806"/>
                  </a:ext>
                </a:extLst>
              </a:tr>
              <a:tr h="431671">
                <a:tc>
                  <a:txBody>
                    <a:bodyPr/>
                    <a:lstStyle/>
                    <a:p>
                      <a:pPr algn="l" fontAlgn="t"/>
                      <a:r>
                        <a:rPr lang="en-US" sz="2000" b="0" u="none" strike="noStrike" dirty="0">
                          <a:solidFill>
                            <a:srgbClr val="000000"/>
                          </a:solidFill>
                          <a:effectLst/>
                        </a:rPr>
                        <a:t>Transfers Out</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i="0" u="none" strike="noStrike" dirty="0">
                          <a:solidFill>
                            <a:srgbClr val="000000"/>
                          </a:solidFill>
                          <a:effectLst/>
                          <a:latin typeface="+mn-lt"/>
                        </a:rPr>
                        <a:t>2,373,775</a:t>
                      </a:r>
                    </a:p>
                  </a:txBody>
                  <a:tcPr marL="9525" marR="9525" marT="9525" marB="0"/>
                </a:tc>
                <a:tc>
                  <a:txBody>
                    <a:bodyPr/>
                    <a:lstStyle/>
                    <a:p>
                      <a:pPr algn="r" fontAlgn="t"/>
                      <a:r>
                        <a:rPr lang="en-US" sz="2000" b="0" i="0" u="none" strike="noStrike" dirty="0">
                          <a:solidFill>
                            <a:srgbClr val="000000"/>
                          </a:solidFill>
                          <a:effectLst/>
                          <a:latin typeface="+mn-lt"/>
                        </a:rPr>
                        <a:t>-</a:t>
                      </a: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2,373,775</a:t>
                      </a:r>
                    </a:p>
                  </a:txBody>
                  <a:tcPr marL="9525" marR="9525" marT="9525" marB="0"/>
                </a:tc>
                <a:tc>
                  <a:txBody>
                    <a:bodyPr/>
                    <a:lstStyle/>
                    <a:p>
                      <a:pPr algn="r" fontAlgn="t"/>
                      <a:r>
                        <a:rPr lang="en-US" sz="2000" b="0" i="0" u="none" strike="noStrike" dirty="0">
                          <a:solidFill>
                            <a:srgbClr val="000000"/>
                          </a:solidFill>
                          <a:effectLst/>
                          <a:latin typeface="+mn-lt"/>
                        </a:rPr>
                        <a:t>1,414,520</a:t>
                      </a:r>
                    </a:p>
                  </a:txBody>
                  <a:tcPr marL="9525" marR="9525" marT="9525" marB="0"/>
                </a:tc>
                <a:tc>
                  <a:txBody>
                    <a:bodyPr/>
                    <a:lstStyle/>
                    <a:p>
                      <a:pPr algn="r" fontAlgn="t"/>
                      <a:r>
                        <a:rPr lang="en-US" sz="2000" b="0" i="0" u="none" strike="noStrike" dirty="0">
                          <a:solidFill>
                            <a:srgbClr val="000000"/>
                          </a:solidFill>
                          <a:effectLst/>
                          <a:latin typeface="+mn-lt"/>
                        </a:rPr>
                        <a:t>60%</a:t>
                      </a:r>
                    </a:p>
                  </a:txBody>
                  <a:tcPr marL="9525" marR="9525" marT="9525" marB="0"/>
                </a:tc>
                <a:extLst>
                  <a:ext uri="{0D108BD9-81ED-4DB2-BD59-A6C34878D82A}">
                    <a16:rowId xmlns:a16="http://schemas.microsoft.com/office/drawing/2014/main" val="1938763327"/>
                  </a:ext>
                </a:extLst>
              </a:tr>
              <a:tr h="379777">
                <a:tc>
                  <a:txBody>
                    <a:bodyPr/>
                    <a:lstStyle/>
                    <a:p>
                      <a:pPr algn="l" fontAlgn="t"/>
                      <a:r>
                        <a:rPr lang="en-US" sz="2000" u="none" strike="noStrike" dirty="0">
                          <a:effectLst/>
                        </a:rPr>
                        <a:t>Total Expenditures</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$ 34,450,458 </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$ 505,600 </a:t>
                      </a:r>
                      <a:endParaRPr lang="en-US" sz="2000" b="1"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1" i="0" u="none" strike="noStrike" dirty="0">
                          <a:solidFill>
                            <a:srgbClr val="000000"/>
                          </a:solidFill>
                          <a:effectLst/>
                          <a:latin typeface="+mn-lt"/>
                        </a:rPr>
                        <a:t>$ 34,956,058</a:t>
                      </a:r>
                    </a:p>
                  </a:txBody>
                  <a:tcPr marL="9525" marR="9525" marT="9525" marB="0"/>
                </a:tc>
                <a:tc>
                  <a:txBody>
                    <a:bodyPr/>
                    <a:lstStyle/>
                    <a:p>
                      <a:pPr algn="r" fontAlgn="t"/>
                      <a:r>
                        <a:rPr lang="en-US" sz="2000" b="1" u="none" strike="noStrike" dirty="0">
                          <a:effectLst/>
                        </a:rPr>
                        <a:t> $ 16,815,336 </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i="0" u="none" strike="noStrike" dirty="0">
                          <a:solidFill>
                            <a:srgbClr val="000000"/>
                          </a:solidFill>
                          <a:effectLst/>
                          <a:latin typeface="+mn-lt"/>
                        </a:rPr>
                        <a:t>48%</a:t>
                      </a:r>
                    </a:p>
                  </a:txBody>
                  <a:tcPr marL="9525" marR="9525" marT="9525" marB="0"/>
                </a:tc>
                <a:extLst>
                  <a:ext uri="{0D108BD9-81ED-4DB2-BD59-A6C34878D82A}">
                    <a16:rowId xmlns:a16="http://schemas.microsoft.com/office/drawing/2014/main" val="3644885629"/>
                  </a:ext>
                </a:extLst>
              </a:tr>
            </a:tbl>
          </a:graphicData>
        </a:graphic>
      </p:graphicFrame>
      <p:sp>
        <p:nvSpPr>
          <p:cNvPr id="4" name="Slide Number Placeholder 3">
            <a:extLst>
              <a:ext uri="{FF2B5EF4-FFF2-40B4-BE49-F238E27FC236}">
                <a16:creationId xmlns:a16="http://schemas.microsoft.com/office/drawing/2014/main" id="{F2E2DE7A-DB5E-4BC7-8B38-E6924812986D}"/>
              </a:ext>
            </a:extLst>
          </p:cNvPr>
          <p:cNvSpPr>
            <a:spLocks noGrp="1"/>
          </p:cNvSpPr>
          <p:nvPr>
            <p:ph type="sldNum" sz="quarter" idx="12"/>
          </p:nvPr>
        </p:nvSpPr>
        <p:spPr/>
        <p:txBody>
          <a:bodyPr>
            <a:normAutofit lnSpcReduction="10000"/>
          </a:bodyPr>
          <a:lstStyle/>
          <a:p>
            <a:fld id="{59BF0450-F954-4CE7-B607-09084ACA0AA5}" type="slidenum">
              <a:rPr lang="en-US" smtClean="0"/>
              <a:t>8</a:t>
            </a:fld>
            <a:endParaRPr lang="en-US" dirty="0"/>
          </a:p>
        </p:txBody>
      </p:sp>
    </p:spTree>
    <p:extLst>
      <p:ext uri="{BB962C8B-B14F-4D97-AF65-F5344CB8AC3E}">
        <p14:creationId xmlns:p14="http://schemas.microsoft.com/office/powerpoint/2010/main" val="77961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BBF7-6925-48D9-B795-285B4212846E}"/>
              </a:ext>
            </a:extLst>
          </p:cNvPr>
          <p:cNvSpPr>
            <a:spLocks noGrp="1"/>
          </p:cNvSpPr>
          <p:nvPr>
            <p:ph type="title"/>
          </p:nvPr>
        </p:nvSpPr>
        <p:spPr>
          <a:xfrm>
            <a:off x="441433" y="151625"/>
            <a:ext cx="9692640" cy="905148"/>
          </a:xfrm>
        </p:spPr>
        <p:txBody>
          <a:bodyPr/>
          <a:lstStyle/>
          <a:p>
            <a:r>
              <a:rPr lang="en-US" dirty="0"/>
              <a:t>General Fund Budget Summary</a:t>
            </a:r>
          </a:p>
        </p:txBody>
      </p:sp>
      <p:sp>
        <p:nvSpPr>
          <p:cNvPr id="3" name="Content Placeholder 2">
            <a:extLst>
              <a:ext uri="{FF2B5EF4-FFF2-40B4-BE49-F238E27FC236}">
                <a16:creationId xmlns:a16="http://schemas.microsoft.com/office/drawing/2014/main" id="{3F93DD94-398A-4399-92BF-7A6A01FB7949}"/>
              </a:ext>
            </a:extLst>
          </p:cNvPr>
          <p:cNvSpPr>
            <a:spLocks noGrp="1"/>
          </p:cNvSpPr>
          <p:nvPr>
            <p:ph idx="1"/>
          </p:nvPr>
        </p:nvSpPr>
        <p:spPr/>
        <p:txBody>
          <a:bodyPr>
            <a:normAutofit/>
          </a:bodyPr>
          <a:lstStyle/>
          <a:p>
            <a:pPr>
              <a:buFont typeface="Arial" panose="020B0604020202020204" pitchFamily="34" charset="0"/>
              <a:buChar char="•"/>
            </a:pPr>
            <a:endParaRPr lang="en-US" sz="2400" dirty="0"/>
          </a:p>
          <a:p>
            <a:pPr marL="0" indent="0">
              <a:buNone/>
            </a:pPr>
            <a:endParaRPr lang="en-US" sz="2400" dirty="0"/>
          </a:p>
          <a:p>
            <a:pPr marL="0" indent="0">
              <a:buNone/>
            </a:pPr>
            <a:endParaRPr lang="en-US" sz="2400" dirty="0"/>
          </a:p>
        </p:txBody>
      </p:sp>
      <p:sp>
        <p:nvSpPr>
          <p:cNvPr id="7" name="Footer Placeholder 6">
            <a:extLst>
              <a:ext uri="{FF2B5EF4-FFF2-40B4-BE49-F238E27FC236}">
                <a16:creationId xmlns:a16="http://schemas.microsoft.com/office/drawing/2014/main" id="{1FDA5D40-54BD-43D3-8FF0-C58A38F9D371}"/>
              </a:ext>
            </a:extLst>
          </p:cNvPr>
          <p:cNvSpPr>
            <a:spLocks noGrp="1"/>
          </p:cNvSpPr>
          <p:nvPr>
            <p:ph type="ftr" sz="quarter" idx="11"/>
          </p:nvPr>
        </p:nvSpPr>
        <p:spPr/>
        <p:txBody>
          <a:bodyPr/>
          <a:lstStyle/>
          <a:p>
            <a:r>
              <a:rPr lang="en-US" dirty="0"/>
              <a:t>FY 2024/25 Mid-Year Budget Review</a:t>
            </a:r>
          </a:p>
        </p:txBody>
      </p:sp>
      <p:graphicFrame>
        <p:nvGraphicFramePr>
          <p:cNvPr id="10" name="Table 9">
            <a:extLst>
              <a:ext uri="{FF2B5EF4-FFF2-40B4-BE49-F238E27FC236}">
                <a16:creationId xmlns:a16="http://schemas.microsoft.com/office/drawing/2014/main" id="{A4DAB1BB-952D-4B71-83D1-47D3B7A75951}"/>
              </a:ext>
            </a:extLst>
          </p:cNvPr>
          <p:cNvGraphicFramePr>
            <a:graphicFrameLocks noGrp="1"/>
          </p:cNvGraphicFramePr>
          <p:nvPr>
            <p:extLst>
              <p:ext uri="{D42A27DB-BD31-4B8C-83A1-F6EECF244321}">
                <p14:modId xmlns:p14="http://schemas.microsoft.com/office/powerpoint/2010/main" val="324361811"/>
              </p:ext>
            </p:extLst>
          </p:nvPr>
        </p:nvGraphicFramePr>
        <p:xfrm>
          <a:off x="441433" y="1226903"/>
          <a:ext cx="10384223" cy="4109905"/>
        </p:xfrm>
        <a:graphic>
          <a:graphicData uri="http://schemas.openxmlformats.org/drawingml/2006/table">
            <a:tbl>
              <a:tblPr firstCol="1">
                <a:tableStyleId>{69CF1AB2-1976-4502-BF36-3FF5EA218861}</a:tableStyleId>
              </a:tblPr>
              <a:tblGrid>
                <a:gridCol w="3458549">
                  <a:extLst>
                    <a:ext uri="{9D8B030D-6E8A-4147-A177-3AD203B41FA5}">
                      <a16:colId xmlns:a16="http://schemas.microsoft.com/office/drawing/2014/main" val="1505234611"/>
                    </a:ext>
                  </a:extLst>
                </a:gridCol>
                <a:gridCol w="1479128">
                  <a:extLst>
                    <a:ext uri="{9D8B030D-6E8A-4147-A177-3AD203B41FA5}">
                      <a16:colId xmlns:a16="http://schemas.microsoft.com/office/drawing/2014/main" val="3389899508"/>
                    </a:ext>
                  </a:extLst>
                </a:gridCol>
                <a:gridCol w="1435623">
                  <a:extLst>
                    <a:ext uri="{9D8B030D-6E8A-4147-A177-3AD203B41FA5}">
                      <a16:colId xmlns:a16="http://schemas.microsoft.com/office/drawing/2014/main" val="565379469"/>
                    </a:ext>
                  </a:extLst>
                </a:gridCol>
                <a:gridCol w="1457375">
                  <a:extLst>
                    <a:ext uri="{9D8B030D-6E8A-4147-A177-3AD203B41FA5}">
                      <a16:colId xmlns:a16="http://schemas.microsoft.com/office/drawing/2014/main" val="3022412734"/>
                    </a:ext>
                  </a:extLst>
                </a:gridCol>
                <a:gridCol w="1439452">
                  <a:extLst>
                    <a:ext uri="{9D8B030D-6E8A-4147-A177-3AD203B41FA5}">
                      <a16:colId xmlns:a16="http://schemas.microsoft.com/office/drawing/2014/main" val="2117431118"/>
                    </a:ext>
                  </a:extLst>
                </a:gridCol>
                <a:gridCol w="1114096">
                  <a:extLst>
                    <a:ext uri="{9D8B030D-6E8A-4147-A177-3AD203B41FA5}">
                      <a16:colId xmlns:a16="http://schemas.microsoft.com/office/drawing/2014/main" val="3665381567"/>
                    </a:ext>
                  </a:extLst>
                </a:gridCol>
              </a:tblGrid>
              <a:tr h="759367">
                <a:tc>
                  <a:txBody>
                    <a:bodyPr/>
                    <a:lstStyle/>
                    <a:p>
                      <a:pPr algn="ctr" fontAlgn="t"/>
                      <a:endParaRPr lang="en-US" sz="2000" b="1" i="0" u="none" strike="noStrike" dirty="0">
                        <a:solidFill>
                          <a:srgbClr val="000000"/>
                        </a:solidFill>
                        <a:effectLst/>
                        <a:latin typeface="+mn-lt"/>
                      </a:endParaRPr>
                    </a:p>
                  </a:txBody>
                  <a:tcPr marL="9525" marR="9525" marT="9525" marB="0"/>
                </a:tc>
                <a:tc>
                  <a:txBody>
                    <a:bodyPr/>
                    <a:lstStyle/>
                    <a:p>
                      <a:pPr algn="ctr" fontAlgn="t"/>
                      <a:r>
                        <a:rPr lang="en-US" sz="2000" b="1" u="none" strike="noStrike" dirty="0">
                          <a:effectLst/>
                        </a:rPr>
                        <a:t>Revised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Proposed Adjustments</a:t>
                      </a:r>
                      <a:endParaRPr lang="en-US" sz="2000" b="1"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ctr" fontAlgn="t"/>
                      <a:r>
                        <a:rPr lang="en-US" sz="2000" b="1" u="none" strike="noStrike" dirty="0">
                          <a:solidFill>
                            <a:srgbClr val="000000"/>
                          </a:solidFill>
                          <a:effectLst/>
                        </a:rPr>
                        <a:t>Amended Budget</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effectLst/>
                        </a:rPr>
                        <a:t>YTD Actuals +Encumbs.</a:t>
                      </a:r>
                      <a:endParaRPr lang="en-US" sz="2000" b="1" i="0" u="none" strike="noStrike" dirty="0">
                        <a:solidFill>
                          <a:srgbClr val="000000"/>
                        </a:solidFill>
                        <a:effectLst/>
                        <a:latin typeface="+mn-lt"/>
                      </a:endParaRPr>
                    </a:p>
                  </a:txBody>
                  <a:tcPr marL="9525" marR="9525" marT="9525" marB="0" anchor="b"/>
                </a:tc>
                <a:tc>
                  <a:txBody>
                    <a:bodyPr/>
                    <a:lstStyle/>
                    <a:p>
                      <a:pPr algn="ctr" fontAlgn="t"/>
                      <a:r>
                        <a:rPr lang="en-US" sz="2000" b="1" u="none" strike="noStrike" dirty="0">
                          <a:solidFill>
                            <a:srgbClr val="000000"/>
                          </a:solidFill>
                          <a:effectLst/>
                        </a:rPr>
                        <a:t>% of Amended Budget</a:t>
                      </a:r>
                      <a:endParaRPr lang="en-US" sz="2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28661399"/>
                  </a:ext>
                </a:extLst>
              </a:tr>
              <a:tr h="637196">
                <a:tc>
                  <a:txBody>
                    <a:bodyPr/>
                    <a:lstStyle/>
                    <a:p>
                      <a:pPr algn="l" fontAlgn="t"/>
                      <a:r>
                        <a:rPr lang="en-US" sz="2000" b="0" u="none" strike="noStrike" dirty="0">
                          <a:effectLst/>
                        </a:rPr>
                        <a:t>Total Revenues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$ 25,610,623</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$ 211,000       </a:t>
                      </a:r>
                      <a:endParaRPr lang="en-US" sz="2000" b="0"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0" u="none" strike="noStrike" dirty="0">
                          <a:solidFill>
                            <a:srgbClr val="000000"/>
                          </a:solidFill>
                          <a:effectLst/>
                        </a:rPr>
                        <a:t>$ 25,821,623</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$ 11,125,823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b="0" u="none" strike="noStrike" dirty="0">
                          <a:solidFill>
                            <a:srgbClr val="000000"/>
                          </a:solidFill>
                          <a:effectLst/>
                        </a:rPr>
                        <a:t>43%</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644885629"/>
                  </a:ext>
                </a:extLst>
              </a:tr>
              <a:tr h="637196">
                <a:tc>
                  <a:txBody>
                    <a:bodyPr/>
                    <a:lstStyle/>
                    <a:p>
                      <a:pPr algn="l" fontAlgn="t"/>
                      <a:r>
                        <a:rPr lang="en-US" sz="2000" b="0" u="none" strike="noStrike" dirty="0">
                          <a:effectLst/>
                        </a:rPr>
                        <a:t>Total Expenditures</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34,450,458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b="0" u="none" strike="noStrike" dirty="0">
                          <a:solidFill>
                            <a:srgbClr val="000000"/>
                          </a:solidFill>
                          <a:effectLst/>
                        </a:rPr>
                        <a:t>505,600</a:t>
                      </a:r>
                      <a:endParaRPr lang="en-US" sz="2000" b="0"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0" i="0" u="none" strike="noStrike" dirty="0">
                          <a:solidFill>
                            <a:srgbClr val="000000"/>
                          </a:solidFill>
                          <a:effectLst/>
                          <a:latin typeface="+mn-lt"/>
                        </a:rPr>
                        <a:t>34,956,058</a:t>
                      </a:r>
                    </a:p>
                  </a:txBody>
                  <a:tcPr marL="9525" marR="9525" marT="9525" marB="0"/>
                </a:tc>
                <a:tc>
                  <a:txBody>
                    <a:bodyPr/>
                    <a:lstStyle/>
                    <a:p>
                      <a:pPr algn="r" fontAlgn="t"/>
                      <a:r>
                        <a:rPr lang="en-US" sz="2000" b="0" i="0" u="none" strike="noStrike" dirty="0">
                          <a:solidFill>
                            <a:srgbClr val="000000"/>
                          </a:solidFill>
                          <a:effectLst/>
                          <a:latin typeface="+mn-lt"/>
                        </a:rPr>
                        <a:t>16,815,336</a:t>
                      </a:r>
                    </a:p>
                  </a:txBody>
                  <a:tcPr marL="9525" marR="9525" marT="9525" marB="0"/>
                </a:tc>
                <a:tc>
                  <a:txBody>
                    <a:bodyPr/>
                    <a:lstStyle/>
                    <a:p>
                      <a:pPr algn="r" fontAlgn="b"/>
                      <a:r>
                        <a:rPr lang="en-US" sz="2000" b="0" u="none" strike="noStrike" dirty="0">
                          <a:solidFill>
                            <a:srgbClr val="000000"/>
                          </a:solidFill>
                          <a:effectLst/>
                        </a:rPr>
                        <a:t>48%</a:t>
                      </a:r>
                      <a:endParaRPr lang="en-US" sz="2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78671125"/>
                  </a:ext>
                </a:extLst>
              </a:tr>
              <a:tr h="637196">
                <a:tc>
                  <a:txBody>
                    <a:bodyPr/>
                    <a:lstStyle/>
                    <a:p>
                      <a:pPr algn="l" fontAlgn="t"/>
                      <a:r>
                        <a:rPr lang="en-US" sz="2000" u="none" strike="noStrike" dirty="0">
                          <a:effectLst/>
                        </a:rPr>
                        <a:t>  Net surplus/deficit</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b="1" u="none" strike="noStrike" dirty="0">
                          <a:effectLst/>
                        </a:rPr>
                        <a:t>   (8,839,835)</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b="1" u="none" strike="noStrike" dirty="0">
                          <a:effectLst/>
                        </a:rPr>
                        <a:t>(294,600)              </a:t>
                      </a:r>
                      <a:endParaRPr lang="en-US" sz="2000" b="1" i="0" u="none" strike="noStrike" dirty="0">
                        <a:solidFill>
                          <a:srgbClr val="000000"/>
                        </a:solidFill>
                        <a:effectLst/>
                        <a:latin typeface="+mn-lt"/>
                      </a:endParaRPr>
                    </a:p>
                  </a:txBody>
                  <a:tcPr marL="9525" marR="9525" marT="9525" marB="0">
                    <a:solidFill>
                      <a:schemeClr val="bg1">
                        <a:lumMod val="85000"/>
                      </a:schemeClr>
                    </a:solidFill>
                  </a:tcPr>
                </a:tc>
                <a:tc>
                  <a:txBody>
                    <a:bodyPr/>
                    <a:lstStyle/>
                    <a:p>
                      <a:pPr algn="r" fontAlgn="t"/>
                      <a:r>
                        <a:rPr lang="en-US" sz="2000" b="1" i="0" u="none" strike="noStrike" dirty="0">
                          <a:solidFill>
                            <a:srgbClr val="000000"/>
                          </a:solidFill>
                          <a:effectLst/>
                          <a:latin typeface="+mn-lt"/>
                        </a:rPr>
                        <a:t>(9,134,435)</a:t>
                      </a:r>
                    </a:p>
                  </a:txBody>
                  <a:tcPr marL="9525" marR="9525" marT="9525" marB="0"/>
                </a:tc>
                <a:tc>
                  <a:txBody>
                    <a:bodyPr/>
                    <a:lstStyle/>
                    <a:p>
                      <a:pPr algn="r" fontAlgn="t"/>
                      <a:r>
                        <a:rPr lang="en-US" sz="2000" b="1" u="none" strike="noStrike" dirty="0">
                          <a:effectLst/>
                        </a:rPr>
                        <a:t>  (5,689,513)</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1"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517263785"/>
                  </a:ext>
                </a:extLst>
              </a:tr>
              <a:tr h="637196">
                <a:tc>
                  <a:txBody>
                    <a:bodyPr/>
                    <a:lstStyle/>
                    <a:p>
                      <a:pPr algn="l" fontAlgn="t"/>
                      <a:r>
                        <a:rPr lang="en-US" sz="2000" b="0" u="none" strike="noStrike" dirty="0">
                          <a:effectLst/>
                        </a:rPr>
                        <a:t>Beginning Fund Balance </a:t>
                      </a:r>
                      <a:endParaRPr lang="en-US" sz="2000" b="0"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12,470,865  </a:t>
                      </a:r>
                      <a:endParaRPr lang="en-US" sz="2000" b="0"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0" i="0" u="none" strike="noStrike" dirty="0">
                          <a:solidFill>
                            <a:srgbClr val="000000"/>
                          </a:solidFill>
                          <a:effectLst/>
                          <a:latin typeface="+mn-lt"/>
                        </a:rPr>
                        <a:t>12,470,865</a:t>
                      </a:r>
                    </a:p>
                  </a:txBody>
                  <a:tcPr marL="9525" marR="9525" marT="9525" marB="0"/>
                </a:tc>
                <a:tc>
                  <a:txBody>
                    <a:bodyPr/>
                    <a:lstStyle/>
                    <a:p>
                      <a:pPr algn="r" fontAlgn="t"/>
                      <a:endParaRPr lang="en-US" sz="2000" b="0"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1090546"/>
                  </a:ext>
                </a:extLst>
              </a:tr>
              <a:tr h="637196">
                <a:tc>
                  <a:txBody>
                    <a:bodyPr/>
                    <a:lstStyle/>
                    <a:p>
                      <a:pPr algn="l" fontAlgn="t"/>
                      <a:r>
                        <a:rPr lang="en-US" sz="2000" u="none" strike="noStrike" dirty="0">
                          <a:effectLst/>
                        </a:rPr>
                        <a:t>Projected Ending Fund Balance</a:t>
                      </a:r>
                      <a:endParaRPr lang="en-US" sz="2000" b="1" i="0" u="none" strike="noStrike" dirty="0">
                        <a:solidFill>
                          <a:srgbClr val="000000"/>
                        </a:solidFill>
                        <a:effectLst/>
                        <a:latin typeface="+mn-lt"/>
                      </a:endParaRPr>
                    </a:p>
                  </a:txBody>
                  <a:tcPr marL="9525" marR="9525" marT="9525" marB="0"/>
                </a:tc>
                <a:tc>
                  <a:txBody>
                    <a:bodyPr/>
                    <a:lstStyle/>
                    <a:p>
                      <a:pPr algn="r" fontAlgn="t"/>
                      <a:r>
                        <a:rPr lang="en-US" sz="2000" u="none" strike="noStrike" dirty="0">
                          <a:effectLst/>
                        </a:rPr>
                        <a:t> </a:t>
                      </a:r>
                      <a:r>
                        <a:rPr lang="en-US" sz="2000" b="1" u="none" strike="noStrike" dirty="0">
                          <a:effectLst/>
                        </a:rPr>
                        <a:t>$ 3,631,030 </a:t>
                      </a:r>
                      <a:endParaRPr lang="en-US" sz="2000" b="1" i="0" u="none" strike="noStrike" dirty="0">
                        <a:solidFill>
                          <a:srgbClr val="000000"/>
                        </a:solidFill>
                        <a:effectLst/>
                        <a:latin typeface="+mn-lt"/>
                      </a:endParaRPr>
                    </a:p>
                  </a:txBody>
                  <a:tcPr marL="9525" marR="9525" marT="9525" marB="0"/>
                </a:tc>
                <a:tc>
                  <a:txBody>
                    <a:bodyPr/>
                    <a:lstStyle/>
                    <a:p>
                      <a:pPr algn="r" fontAlgn="b"/>
                      <a:r>
                        <a:rPr lang="en-US" sz="2000" u="none" strike="noStrike" dirty="0">
                          <a:effectLst/>
                        </a:rPr>
                        <a:t> </a:t>
                      </a:r>
                      <a:endParaRPr lang="en-US" sz="20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r" fontAlgn="t"/>
                      <a:r>
                        <a:rPr lang="en-US" sz="2000" b="1" i="0" u="none" strike="noStrike" dirty="0">
                          <a:solidFill>
                            <a:srgbClr val="000000"/>
                          </a:solidFill>
                          <a:effectLst/>
                          <a:latin typeface="+mn-lt"/>
                        </a:rPr>
                        <a:t>$ 3,336,430</a:t>
                      </a:r>
                    </a:p>
                  </a:txBody>
                  <a:tcPr marL="9525" marR="9525" marT="9525" marB="0"/>
                </a:tc>
                <a:tc>
                  <a:txBody>
                    <a:bodyPr/>
                    <a:lstStyle/>
                    <a:p>
                      <a:pPr algn="r" fontAlgn="t"/>
                      <a:r>
                        <a:rPr lang="en-US" sz="2000" u="none" strike="noStrike" dirty="0">
                          <a:effectLst/>
                        </a:rPr>
                        <a:t> </a:t>
                      </a:r>
                      <a:endParaRPr lang="en-US" sz="2000" b="1" i="0" u="none" strike="noStrike" dirty="0">
                        <a:solidFill>
                          <a:srgbClr val="000000"/>
                        </a:solidFill>
                        <a:effectLst/>
                        <a:latin typeface="+mn-lt"/>
                      </a:endParaRPr>
                    </a:p>
                  </a:txBody>
                  <a:tcPr marL="9525" marR="9525" marT="9525" marB="0"/>
                </a:tc>
                <a:tc>
                  <a:txBody>
                    <a:bodyPr/>
                    <a:lstStyle/>
                    <a:p>
                      <a:pPr algn="r" fontAlgn="b"/>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86241344"/>
                  </a:ext>
                </a:extLst>
              </a:tr>
            </a:tbl>
          </a:graphicData>
        </a:graphic>
      </p:graphicFrame>
      <p:sp>
        <p:nvSpPr>
          <p:cNvPr id="4" name="Slide Number Placeholder 3">
            <a:extLst>
              <a:ext uri="{FF2B5EF4-FFF2-40B4-BE49-F238E27FC236}">
                <a16:creationId xmlns:a16="http://schemas.microsoft.com/office/drawing/2014/main" id="{7169694F-99F6-46EA-937B-38BC26894625}"/>
              </a:ext>
            </a:extLst>
          </p:cNvPr>
          <p:cNvSpPr>
            <a:spLocks noGrp="1"/>
          </p:cNvSpPr>
          <p:nvPr>
            <p:ph type="sldNum" sz="quarter" idx="12"/>
          </p:nvPr>
        </p:nvSpPr>
        <p:spPr/>
        <p:txBody>
          <a:bodyPr>
            <a:normAutofit lnSpcReduction="10000"/>
          </a:bodyPr>
          <a:lstStyle/>
          <a:p>
            <a:fld id="{59BF0450-F954-4CE7-B607-09084ACA0AA5}" type="slidenum">
              <a:rPr lang="en-US" smtClean="0"/>
              <a:t>9</a:t>
            </a:fld>
            <a:endParaRPr lang="en-US" dirty="0"/>
          </a:p>
        </p:txBody>
      </p:sp>
    </p:spTree>
    <p:extLst>
      <p:ext uri="{BB962C8B-B14F-4D97-AF65-F5344CB8AC3E}">
        <p14:creationId xmlns:p14="http://schemas.microsoft.com/office/powerpoint/2010/main" val="2407631663"/>
      </p:ext>
    </p:extLst>
  </p:cSld>
  <p:clrMapOvr>
    <a:masterClrMapping/>
  </p:clrMapOvr>
</p:sld>
</file>

<file path=ppt/theme/theme1.xml><?xml version="1.0" encoding="utf-8"?>
<a:theme xmlns:a="http://schemas.openxmlformats.org/drawingml/2006/main" name="View">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5527</TotalTime>
  <Words>1347</Words>
  <Application>Microsoft Office PowerPoint</Application>
  <PresentationFormat>Widescreen</PresentationFormat>
  <Paragraphs>417</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 2</vt:lpstr>
      <vt:lpstr>View</vt:lpstr>
      <vt:lpstr>City of Pinole  Fiscal Year (FY) 2023/24 Second Quarter (Mid-Year) Financial Report </vt:lpstr>
      <vt:lpstr>Recommendation</vt:lpstr>
      <vt:lpstr>Purpose of the Mid-Year Budget Review</vt:lpstr>
      <vt:lpstr>Budget Highlights – General Fund</vt:lpstr>
      <vt:lpstr>Budget Highlights – Non-General Funds</vt:lpstr>
      <vt:lpstr>General Fund Budget Overview</vt:lpstr>
      <vt:lpstr>General Fund Revenue Budget Summary</vt:lpstr>
      <vt:lpstr>General Fund Expenditure Budget Summary</vt:lpstr>
      <vt:lpstr>General Fund Budget Summary</vt:lpstr>
      <vt:lpstr>Recreation Fund Budget Summary</vt:lpstr>
      <vt:lpstr>Building and Planning Fund Budget Summary</vt:lpstr>
      <vt:lpstr>Cable Access TV Fund Budget Summary</vt:lpstr>
      <vt:lpstr>Information Systems Fund Budget Summary</vt:lpstr>
      <vt:lpstr>Summary of Proposed Adjustments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Pinole  Comprehensive Annual Financial Report (CAFR)  for the year ended June 30, 2020</dc:title>
  <dc:creator>Markisha Guillory</dc:creator>
  <cp:lastModifiedBy>Markisha Guillory</cp:lastModifiedBy>
  <cp:revision>291</cp:revision>
  <cp:lastPrinted>2022-03-01T01:19:13Z</cp:lastPrinted>
  <dcterms:created xsi:type="dcterms:W3CDTF">2021-01-13T22:48:08Z</dcterms:created>
  <dcterms:modified xsi:type="dcterms:W3CDTF">2024-03-05T23:09:28Z</dcterms:modified>
</cp:coreProperties>
</file>